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78" r:id="rId4"/>
    <p:sldId id="301" r:id="rId5"/>
    <p:sldId id="302" r:id="rId6"/>
    <p:sldId id="280" r:id="rId7"/>
    <p:sldId id="281" r:id="rId8"/>
    <p:sldId id="306" r:id="rId9"/>
    <p:sldId id="305" r:id="rId10"/>
    <p:sldId id="304" r:id="rId11"/>
    <p:sldId id="282" r:id="rId12"/>
    <p:sldId id="287" r:id="rId13"/>
    <p:sldId id="288" r:id="rId14"/>
    <p:sldId id="289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76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0EDAAD-3808-4EC6-81E7-E16971EB346A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4BC8F5-74F9-48FB-96EB-676A59704A0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831135-96C5-4785-BCC5-FCB028A3C28F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08731E-1AC0-4030-A986-B60044D53AA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" y="6096000"/>
            <a:ext cx="2819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3B1762-2A52-4B3D-B54E-326354A1E133}" type="datetimeFigureOut">
              <a:rPr lang="fa-IR" smtClean="0"/>
              <a:pPr/>
              <a:t>1431/12/09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4800" y="6096000"/>
            <a:ext cx="2819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143000"/>
            <a:ext cx="7772400" cy="2506006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تأمین مالی طرح‌های خطر‌پذیر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29968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endParaRPr lang="fa-I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2600" b="1" kern="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/>
              <a:ea typeface="+mj-ea"/>
              <a:cs typeface="+mj-cs"/>
            </a:endParaRPr>
          </a:p>
          <a:p>
            <a:pPr algn="ctr">
              <a:lnSpc>
                <a:spcPct val="80000"/>
              </a:lnSpc>
            </a:pPr>
            <a:r>
              <a:rPr lang="fa-IR" sz="26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/>
                <a:ea typeface="+mj-ea"/>
                <a:cs typeface="+mj-cs"/>
              </a:rPr>
              <a:t>حسین عبده تبریزی</a:t>
            </a:r>
          </a:p>
          <a:p>
            <a:pPr algn="ctr">
              <a:lnSpc>
                <a:spcPct val="80000"/>
              </a:lnSpc>
            </a:pPr>
            <a:endParaRPr lang="fa-IR" sz="2600" b="1" kern="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/>
              <a:ea typeface="+mj-ea"/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1400" b="1" kern="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/>
              <a:ea typeface="+mj-ea"/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2600" b="1" kern="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/>
              <a:ea typeface="+mj-ea"/>
              <a:cs typeface="+mj-cs"/>
            </a:endParaRPr>
          </a:p>
          <a:p>
            <a:pPr algn="ctr">
              <a:lnSpc>
                <a:spcPct val="80000"/>
              </a:lnSpc>
            </a:pPr>
            <a:r>
              <a:rPr lang="fa-IR" sz="26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/>
                <a:ea typeface="+mj-ea"/>
                <a:cs typeface="+mj-cs"/>
              </a:rPr>
              <a:t>میثم رادپور</a:t>
            </a:r>
          </a:p>
          <a:p>
            <a:pPr algn="ctr">
              <a:lnSpc>
                <a:spcPct val="80000"/>
              </a:lnSpc>
            </a:pPr>
            <a:endParaRPr lang="fa-I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  <a:p>
            <a:pPr algn="ctr">
              <a:lnSpc>
                <a:spcPct val="80000"/>
              </a:lnSpc>
            </a:pPr>
            <a:endParaRPr lang="fa-IR" sz="2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B Ari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8899811">
            <a:off x="5622152" y="4918143"/>
            <a:ext cx="375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B Elham" pitchFamily="2" charset="-78"/>
              </a:rPr>
              <a:t>ویرایش </a:t>
            </a:r>
            <a:r>
              <a:rPr lang="fa-IR" sz="2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cs typeface="B Elham" pitchFamily="2" charset="-78"/>
              </a:rPr>
              <a:t>دوم: آبان ماه 1388 –تهران</a:t>
            </a:r>
            <a:endParaRPr lang="fa-IR" sz="2400" dirty="0">
              <a:solidFill>
                <a:srgbClr val="0070C0"/>
              </a:solidFill>
              <a:cs typeface="B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2362200"/>
            <a:ext cx="622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Venture Capital</a:t>
            </a:r>
            <a:endParaRPr lang="fa-I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</a:t>
            </a:r>
            <a:r>
              <a:rPr lang="en-US" dirty="0" smtClean="0"/>
              <a:t>PEF </a:t>
            </a:r>
            <a:endParaRPr lang="fa-IR" dirty="0"/>
          </a:p>
        </p:txBody>
      </p:sp>
      <p:sp>
        <p:nvSpPr>
          <p:cNvPr id="7" name="Freeform 6"/>
          <p:cNvSpPr/>
          <p:nvPr/>
        </p:nvSpPr>
        <p:spPr>
          <a:xfrm>
            <a:off x="2877799" y="1557284"/>
            <a:ext cx="3517879" cy="3517879"/>
          </a:xfrm>
          <a:custGeom>
            <a:avLst/>
            <a:gdLst>
              <a:gd name="connsiteX0" fmla="*/ 1758942 w 3517879"/>
              <a:gd name="connsiteY0" fmla="*/ 0 h 3517879"/>
              <a:gd name="connsiteX1" fmla="*/ 3282228 w 3517879"/>
              <a:gd name="connsiteY1" fmla="*/ 879473 h 3517879"/>
              <a:gd name="connsiteX2" fmla="*/ 3282224 w 3517879"/>
              <a:gd name="connsiteY2" fmla="*/ 2638414 h 3517879"/>
              <a:gd name="connsiteX3" fmla="*/ 1758934 w 3517879"/>
              <a:gd name="connsiteY3" fmla="*/ 3517880 h 3517879"/>
              <a:gd name="connsiteX4" fmla="*/ 1758940 w 3517879"/>
              <a:gd name="connsiteY4" fmla="*/ 1758940 h 3517879"/>
              <a:gd name="connsiteX5" fmla="*/ 1758942 w 3517879"/>
              <a:gd name="connsiteY5" fmla="*/ 0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879" h="3517879">
                <a:moveTo>
                  <a:pt x="1758942" y="0"/>
                </a:moveTo>
                <a:cubicBezTo>
                  <a:pt x="2387351" y="1"/>
                  <a:pt x="2968025" y="335254"/>
                  <a:pt x="3282228" y="879473"/>
                </a:cubicBezTo>
                <a:cubicBezTo>
                  <a:pt x="3596432" y="1423692"/>
                  <a:pt x="3596430" y="2094196"/>
                  <a:pt x="3282224" y="2638414"/>
                </a:cubicBezTo>
                <a:cubicBezTo>
                  <a:pt x="2968018" y="3182632"/>
                  <a:pt x="2387343" y="3517882"/>
                  <a:pt x="1758934" y="3517880"/>
                </a:cubicBezTo>
                <a:cubicBezTo>
                  <a:pt x="1758936" y="2931567"/>
                  <a:pt x="1758938" y="2345253"/>
                  <a:pt x="1758940" y="1758940"/>
                </a:cubicBezTo>
                <a:cubicBezTo>
                  <a:pt x="1758941" y="1172627"/>
                  <a:pt x="1758941" y="586313"/>
                  <a:pt x="1758942" y="0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6880" tIns="551434" rIns="551434" bIns="551434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صندوق‌های بازنشستگی خصوصی و عمومی</a:t>
            </a:r>
            <a:endParaRPr lang="fa-IR" sz="2200" kern="1200" dirty="0" smtClean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94040" y="1557284"/>
            <a:ext cx="3517879" cy="3517879"/>
          </a:xfrm>
          <a:custGeom>
            <a:avLst/>
            <a:gdLst>
              <a:gd name="connsiteX0" fmla="*/ 1758938 w 3517879"/>
              <a:gd name="connsiteY0" fmla="*/ 3517879 h 3517879"/>
              <a:gd name="connsiteX1" fmla="*/ 235652 w 3517879"/>
              <a:gd name="connsiteY1" fmla="*/ 2638408 h 3517879"/>
              <a:gd name="connsiteX2" fmla="*/ 235654 w 3517879"/>
              <a:gd name="connsiteY2" fmla="*/ 879468 h 3517879"/>
              <a:gd name="connsiteX3" fmla="*/ 1758942 w 3517879"/>
              <a:gd name="connsiteY3" fmla="*/ -1 h 3517879"/>
              <a:gd name="connsiteX4" fmla="*/ 1758940 w 3517879"/>
              <a:gd name="connsiteY4" fmla="*/ 1758940 h 3517879"/>
              <a:gd name="connsiteX5" fmla="*/ 1758938 w 3517879"/>
              <a:gd name="connsiteY5" fmla="*/ 3517879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7879" h="3517879">
                <a:moveTo>
                  <a:pt x="1758938" y="3517879"/>
                </a:moveTo>
                <a:cubicBezTo>
                  <a:pt x="1130529" y="3517879"/>
                  <a:pt x="549856" y="3182626"/>
                  <a:pt x="235652" y="2638408"/>
                </a:cubicBezTo>
                <a:cubicBezTo>
                  <a:pt x="-78552" y="2094190"/>
                  <a:pt x="-78551" y="1423685"/>
                  <a:pt x="235654" y="879468"/>
                </a:cubicBezTo>
                <a:cubicBezTo>
                  <a:pt x="549859" y="335250"/>
                  <a:pt x="1130533" y="-1"/>
                  <a:pt x="1758942" y="-1"/>
                </a:cubicBezTo>
                <a:cubicBezTo>
                  <a:pt x="1758941" y="586313"/>
                  <a:pt x="1758941" y="1172626"/>
                  <a:pt x="1758940" y="1758940"/>
                </a:cubicBezTo>
                <a:cubicBezTo>
                  <a:pt x="1758939" y="2345253"/>
                  <a:pt x="1758939" y="2931566"/>
                  <a:pt x="1758938" y="351787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0494" tIns="551434" rIns="1807820" bIns="551434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صندوق‌های وقفی، بنیادها، شركت‌های بیمه، بانك‌ها، اشخاص و غیر</a:t>
            </a:r>
            <a:r>
              <a:rPr lang="fa-IR" sz="2200" kern="1200" dirty="0" smtClean="0">
                <a:cs typeface="B Nazanin" pitchFamily="2" charset="-78"/>
              </a:rPr>
              <a:t>ه</a:t>
            </a:r>
            <a:endParaRPr lang="ar-SA" sz="2200" kern="1200" dirty="0"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57200"/>
            <a:ext cx="632460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سرمایه‌گذاری</a:t>
            </a: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 در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PEF</a:t>
            </a: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 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تا دهۀ 60 و 70 حجم كمی داشت،</a:t>
            </a: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 اما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 اكنون گروه مهمی از بدرۀ سرمایه‌گذاری شركت‌هاست</a:t>
            </a: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. 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  <a:p>
            <a:pPr algn="ctr"/>
            <a:endParaRPr lang="fa-I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57400" y="2209800"/>
            <a:ext cx="5029200" cy="2209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2800" b="1" dirty="0" smtClean="0">
                <a:cs typeface="B Nazanin" pitchFamily="2" charset="-78"/>
              </a:rPr>
              <a:t>2 </a:t>
            </a:r>
            <a:r>
              <a:rPr lang="ar-SA" sz="2800" b="1" dirty="0" smtClean="0">
                <a:cs typeface="B Nazanin" pitchFamily="2" charset="-78"/>
              </a:rPr>
              <a:t>تا 3 درصد بدر</a:t>
            </a:r>
            <a:r>
              <a:rPr lang="fa-IR" sz="2800" b="1" dirty="0" smtClean="0">
                <a:cs typeface="B Nazanin" pitchFamily="2" charset="-78"/>
              </a:rPr>
              <a:t>ۀ</a:t>
            </a:r>
            <a:r>
              <a:rPr lang="ar-SA" sz="2800" b="1" dirty="0" smtClean="0">
                <a:cs typeface="B Nazanin" pitchFamily="2" charset="-78"/>
              </a:rPr>
              <a:t> مؤسسات نهادی 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15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15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15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نمونۀ شركت‌های دریافت</a:t>
            </a:r>
            <a:r>
              <a:rPr lang="en-US" dirty="0" smtClean="0"/>
              <a:t>‌</a:t>
            </a:r>
            <a:r>
              <a:rPr lang="ar-SA" dirty="0" smtClean="0"/>
              <a:t>كنندۀ </a:t>
            </a:r>
            <a:r>
              <a:rPr lang="en-US" dirty="0" smtClean="0"/>
              <a:t>VC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587402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Microsoft</a:t>
            </a:r>
            <a:endParaRPr lang="fa-IR" sz="22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1178432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930162"/>
              <a:satOff val="-5095"/>
              <a:lumOff val="1569"/>
              <a:alphaOff val="0"/>
            </a:schemeClr>
          </a:fillRef>
          <a:effectRef idx="2">
            <a:schemeClr val="accent3">
              <a:hueOff val="-930162"/>
              <a:satOff val="-5095"/>
              <a:lumOff val="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Google</a:t>
            </a:r>
            <a:endParaRPr lang="fa-IR" sz="22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1769462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860324"/>
              <a:satOff val="-10190"/>
              <a:lumOff val="3137"/>
              <a:alphaOff val="0"/>
            </a:schemeClr>
          </a:fillRef>
          <a:effectRef idx="2">
            <a:schemeClr val="accent3">
              <a:hueOff val="-1860324"/>
              <a:satOff val="-10190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Apple</a:t>
            </a:r>
            <a:endParaRPr lang="fa-IR" sz="22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2360493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2790486"/>
              <a:satOff val="-15286"/>
              <a:lumOff val="4706"/>
              <a:alphaOff val="0"/>
            </a:schemeClr>
          </a:fillRef>
          <a:effectRef idx="2">
            <a:schemeClr val="accent3">
              <a:hueOff val="-2790486"/>
              <a:satOff val="-15286"/>
              <a:lumOff val="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Intel</a:t>
            </a:r>
            <a:endParaRPr lang="en-US" sz="22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2951523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720649"/>
              <a:satOff val="-20381"/>
              <a:lumOff val="6275"/>
              <a:alphaOff val="0"/>
            </a:schemeClr>
          </a:fillRef>
          <a:effectRef idx="2">
            <a:schemeClr val="accent3">
              <a:hueOff val="-3720649"/>
              <a:satOff val="-20381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USB</a:t>
            </a:r>
            <a:endParaRPr lang="fa-IR" sz="2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3542553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4650811"/>
              <a:satOff val="-25476"/>
              <a:lumOff val="7843"/>
              <a:alphaOff val="0"/>
            </a:schemeClr>
          </a:fillRef>
          <a:effectRef idx="2">
            <a:schemeClr val="accent3">
              <a:hueOff val="-4650811"/>
              <a:satOff val="-25476"/>
              <a:lumOff val="784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AT&amp;T</a:t>
            </a:r>
            <a:endParaRPr lang="fa-IR" sz="22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4133583"/>
            <a:ext cx="8183880" cy="527670"/>
          </a:xfrm>
          <a:custGeom>
            <a:avLst/>
            <a:gdLst>
              <a:gd name="connsiteX0" fmla="*/ 0 w 8183880"/>
              <a:gd name="connsiteY0" fmla="*/ 87947 h 527670"/>
              <a:gd name="connsiteX1" fmla="*/ 25759 w 8183880"/>
              <a:gd name="connsiteY1" fmla="*/ 25759 h 527670"/>
              <a:gd name="connsiteX2" fmla="*/ 87947 w 8183880"/>
              <a:gd name="connsiteY2" fmla="*/ 0 h 527670"/>
              <a:gd name="connsiteX3" fmla="*/ 8095933 w 8183880"/>
              <a:gd name="connsiteY3" fmla="*/ 0 h 527670"/>
              <a:gd name="connsiteX4" fmla="*/ 8158121 w 8183880"/>
              <a:gd name="connsiteY4" fmla="*/ 25759 h 527670"/>
              <a:gd name="connsiteX5" fmla="*/ 8183880 w 8183880"/>
              <a:gd name="connsiteY5" fmla="*/ 87947 h 527670"/>
              <a:gd name="connsiteX6" fmla="*/ 8183880 w 8183880"/>
              <a:gd name="connsiteY6" fmla="*/ 439723 h 527670"/>
              <a:gd name="connsiteX7" fmla="*/ 8158121 w 8183880"/>
              <a:gd name="connsiteY7" fmla="*/ 501911 h 527670"/>
              <a:gd name="connsiteX8" fmla="*/ 8095933 w 8183880"/>
              <a:gd name="connsiteY8" fmla="*/ 527670 h 527670"/>
              <a:gd name="connsiteX9" fmla="*/ 87947 w 8183880"/>
              <a:gd name="connsiteY9" fmla="*/ 527670 h 527670"/>
              <a:gd name="connsiteX10" fmla="*/ 25759 w 8183880"/>
              <a:gd name="connsiteY10" fmla="*/ 501911 h 527670"/>
              <a:gd name="connsiteX11" fmla="*/ 0 w 8183880"/>
              <a:gd name="connsiteY11" fmla="*/ 439723 h 527670"/>
              <a:gd name="connsiteX12" fmla="*/ 0 w 818388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8095933" y="0"/>
                </a:lnTo>
                <a:cubicBezTo>
                  <a:pt x="8119258" y="0"/>
                  <a:pt x="8141628" y="9266"/>
                  <a:pt x="8158121" y="25759"/>
                </a:cubicBezTo>
                <a:cubicBezTo>
                  <a:pt x="8174614" y="42252"/>
                  <a:pt x="8183880" y="64622"/>
                  <a:pt x="8183880" y="87947"/>
                </a:cubicBezTo>
                <a:lnTo>
                  <a:pt x="8183880" y="439723"/>
                </a:lnTo>
                <a:cubicBezTo>
                  <a:pt x="8183880" y="463048"/>
                  <a:pt x="8174614" y="485418"/>
                  <a:pt x="8158121" y="501911"/>
                </a:cubicBezTo>
                <a:cubicBezTo>
                  <a:pt x="8141628" y="518404"/>
                  <a:pt x="8119258" y="527670"/>
                  <a:pt x="809593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Skype</a:t>
            </a:r>
            <a:endParaRPr lang="fa-IR" sz="22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حوزه‌‌های سرمایه‌گذاری </a:t>
            </a:r>
            <a:r>
              <a:rPr lang="en-US" dirty="0" smtClean="0"/>
              <a:t>VC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 rot="21600000">
            <a:off x="507016" y="530351"/>
            <a:ext cx="3940091" cy="434644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09551" tIns="837590" rIns="210499" bIns="837591" numCol="1" spcCol="1270" anchor="t" anchorCtr="0">
            <a:noAutofit/>
          </a:bodyPr>
          <a:lstStyle/>
          <a:p>
            <a:pPr lvl="0" algn="justLow" defTabSz="1466850" rtl="1">
              <a:spcBef>
                <a:spcPct val="0"/>
              </a:spcBef>
              <a:spcAft>
                <a:spcPct val="35000"/>
              </a:spcAft>
            </a:pPr>
            <a:r>
              <a:rPr lang="ar-SA" sz="3300" kern="1200" dirty="0" smtClean="0"/>
              <a:t>خاص</a:t>
            </a:r>
            <a:endParaRPr lang="fa-IR" sz="3300" kern="1200" dirty="0"/>
          </a:p>
          <a:p>
            <a:pPr marL="228600" lvl="1" indent="-228600" algn="justLow" defTabSz="11557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2600" kern="1200" dirty="0" smtClean="0"/>
              <a:t>سرمایه‌گذاری در یك یا دو رشته</a:t>
            </a:r>
            <a:r>
              <a:rPr lang="fa-IR" sz="2600" kern="1200" dirty="0" smtClean="0"/>
              <a:t>،</a:t>
            </a:r>
            <a:r>
              <a:rPr lang="ar-SA" sz="2600" kern="1200" dirty="0" smtClean="0"/>
              <a:t> محدودۀ جغرافیایی معین </a:t>
            </a:r>
            <a:endParaRPr lang="fa-IR" sz="2600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4742613" y="530351"/>
            <a:ext cx="3940090" cy="434644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fillRef>
          <a:effect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09550" tIns="837590" rIns="210499" bIns="837591" numCol="1" spcCol="1270" anchor="t" anchorCtr="0">
            <a:noAutofit/>
          </a:bodyPr>
          <a:lstStyle/>
          <a:p>
            <a:pPr lvl="0" algn="justLow" defTabSz="1466850" rtl="1">
              <a:spcBef>
                <a:spcPct val="0"/>
              </a:spcBef>
              <a:spcAft>
                <a:spcPct val="35000"/>
              </a:spcAft>
            </a:pPr>
            <a:r>
              <a:rPr lang="ar-SA" sz="3300" kern="1200" dirty="0" smtClean="0"/>
              <a:t>عام</a:t>
            </a:r>
            <a:endParaRPr lang="fa-IR" sz="3300" kern="1200" dirty="0"/>
          </a:p>
          <a:p>
            <a:pPr marL="228600" lvl="1" indent="-228600" algn="justLow" defTabSz="11557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2600" kern="1200" dirty="0" smtClean="0"/>
              <a:t>سرمایه‌گذاری در همۀ رشته‌های صنعت، </a:t>
            </a:r>
            <a:r>
              <a:rPr lang="fa-IR" sz="2600" kern="1200" dirty="0" smtClean="0"/>
              <a:t>محدوده‌های</a:t>
            </a:r>
            <a:r>
              <a:rPr lang="ar-SA" sz="2600" kern="1200" dirty="0" smtClean="0"/>
              <a:t> جغرافیایی مختلف و مراحل مختلف عمر طرح‌ها </a:t>
            </a:r>
            <a:endParaRPr lang="en-US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مرحلۀ سرمایه‌گذاری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4655017"/>
            <a:ext cx="8183880" cy="676685"/>
          </a:xfrm>
          <a:custGeom>
            <a:avLst/>
            <a:gdLst>
              <a:gd name="connsiteX0" fmla="*/ 0 w 8183880"/>
              <a:gd name="connsiteY0" fmla="*/ 0 h 676685"/>
              <a:gd name="connsiteX1" fmla="*/ 8183880 w 8183880"/>
              <a:gd name="connsiteY1" fmla="*/ 0 h 676685"/>
              <a:gd name="connsiteX2" fmla="*/ 8183880 w 8183880"/>
              <a:gd name="connsiteY2" fmla="*/ 676685 h 676685"/>
              <a:gd name="connsiteX3" fmla="*/ 0 w 8183880"/>
              <a:gd name="connsiteY3" fmla="*/ 676685 h 676685"/>
              <a:gd name="connsiteX4" fmla="*/ 0 w 8183880"/>
              <a:gd name="connsiteY4" fmla="*/ 0 h 67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676685">
                <a:moveTo>
                  <a:pt x="0" y="0"/>
                </a:moveTo>
                <a:lnTo>
                  <a:pt x="8183880" y="0"/>
                </a:lnTo>
                <a:lnTo>
                  <a:pt x="8183880" y="676685"/>
                </a:lnTo>
                <a:lnTo>
                  <a:pt x="0" y="67668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2" rIns="113792" bIns="42506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سرمایه‌گذاری در شركت برای ادغام یا اكتساب مالكیت</a:t>
            </a:r>
            <a:r>
              <a:rPr lang="fa-IR" sz="1600" kern="1200" dirty="0" smtClean="0"/>
              <a:t> </a:t>
            </a:r>
            <a:endParaRPr lang="fa-IR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5006894"/>
            <a:ext cx="8183880" cy="311275"/>
          </a:xfrm>
          <a:custGeom>
            <a:avLst/>
            <a:gdLst>
              <a:gd name="connsiteX0" fmla="*/ 0 w 8183880"/>
              <a:gd name="connsiteY0" fmla="*/ 0 h 311275"/>
              <a:gd name="connsiteX1" fmla="*/ 8183880 w 8183880"/>
              <a:gd name="connsiteY1" fmla="*/ 0 h 311275"/>
              <a:gd name="connsiteX2" fmla="*/ 8183880 w 8183880"/>
              <a:gd name="connsiteY2" fmla="*/ 311275 h 311275"/>
              <a:gd name="connsiteX3" fmla="*/ 0 w 8183880"/>
              <a:gd name="connsiteY3" fmla="*/ 311275 h 311275"/>
              <a:gd name="connsiteX4" fmla="*/ 0 w 8183880"/>
              <a:gd name="connsiteY4" fmla="*/ 0 h 3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11275">
                <a:moveTo>
                  <a:pt x="0" y="0"/>
                </a:moveTo>
                <a:lnTo>
                  <a:pt x="8183880" y="0"/>
                </a:lnTo>
                <a:lnTo>
                  <a:pt x="8183880" y="311275"/>
                </a:lnTo>
                <a:lnTo>
                  <a:pt x="0" y="31127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20320" rIns="113792" bIns="2032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Acquisition and </a:t>
            </a:r>
            <a:r>
              <a:rPr lang="ar-SA" sz="1600" kern="1200" dirty="0" smtClean="0"/>
              <a:t> </a:t>
            </a:r>
            <a:r>
              <a:rPr lang="en-US" sz="1600" kern="1200" dirty="0" smtClean="0"/>
              <a:t>Turn around or  Recapitalization</a:t>
            </a:r>
            <a:endParaRPr lang="en-US" sz="16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19" y="3624425"/>
            <a:ext cx="8183881" cy="1040743"/>
          </a:xfrm>
          <a:custGeom>
            <a:avLst/>
            <a:gdLst>
              <a:gd name="connsiteX0" fmla="*/ 0 w 8183880"/>
              <a:gd name="connsiteY0" fmla="*/ 364499 h 1040742"/>
              <a:gd name="connsiteX1" fmla="*/ 3961847 w 8183880"/>
              <a:gd name="connsiteY1" fmla="*/ 364499 h 1040742"/>
              <a:gd name="connsiteX2" fmla="*/ 3961847 w 8183880"/>
              <a:gd name="connsiteY2" fmla="*/ 260186 h 1040742"/>
              <a:gd name="connsiteX3" fmla="*/ 3831755 w 8183880"/>
              <a:gd name="connsiteY3" fmla="*/ 260186 h 1040742"/>
              <a:gd name="connsiteX4" fmla="*/ 4091940 w 8183880"/>
              <a:gd name="connsiteY4" fmla="*/ 0 h 1040742"/>
              <a:gd name="connsiteX5" fmla="*/ 4352126 w 8183880"/>
              <a:gd name="connsiteY5" fmla="*/ 260186 h 1040742"/>
              <a:gd name="connsiteX6" fmla="*/ 4222033 w 8183880"/>
              <a:gd name="connsiteY6" fmla="*/ 260186 h 1040742"/>
              <a:gd name="connsiteX7" fmla="*/ 4222033 w 8183880"/>
              <a:gd name="connsiteY7" fmla="*/ 364499 h 1040742"/>
              <a:gd name="connsiteX8" fmla="*/ 8183880 w 8183880"/>
              <a:gd name="connsiteY8" fmla="*/ 364499 h 1040742"/>
              <a:gd name="connsiteX9" fmla="*/ 8183880 w 8183880"/>
              <a:gd name="connsiteY9" fmla="*/ 1040742 h 1040742"/>
              <a:gd name="connsiteX10" fmla="*/ 0 w 8183880"/>
              <a:gd name="connsiteY10" fmla="*/ 1040742 h 1040742"/>
              <a:gd name="connsiteX11" fmla="*/ 0 w 8183880"/>
              <a:gd name="connsiteY11" fmla="*/ 364499 h 104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040742">
                <a:moveTo>
                  <a:pt x="8183880" y="676243"/>
                </a:moveTo>
                <a:lnTo>
                  <a:pt x="4222033" y="676243"/>
                </a:lnTo>
                <a:lnTo>
                  <a:pt x="4222033" y="780556"/>
                </a:lnTo>
                <a:lnTo>
                  <a:pt x="4352125" y="780556"/>
                </a:lnTo>
                <a:lnTo>
                  <a:pt x="4091940" y="1040741"/>
                </a:lnTo>
                <a:lnTo>
                  <a:pt x="3831754" y="780556"/>
                </a:lnTo>
                <a:lnTo>
                  <a:pt x="3961847" y="780556"/>
                </a:lnTo>
                <a:lnTo>
                  <a:pt x="3961847" y="676243"/>
                </a:lnTo>
                <a:lnTo>
                  <a:pt x="0" y="676243"/>
                </a:lnTo>
                <a:lnTo>
                  <a:pt x="0" y="1"/>
                </a:lnTo>
                <a:lnTo>
                  <a:pt x="8183880" y="1"/>
                </a:lnTo>
                <a:lnTo>
                  <a:pt x="8183880" y="676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3" tIns="113792" rIns="113792" bIns="78923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سرمایه‌گذاری در شركت برای آماده شدن جهت جذب سرمایۀ عامۀ مردم و سهامی عام</a:t>
            </a:r>
            <a:r>
              <a:rPr lang="en-US" sz="1600" kern="1200" dirty="0" smtClean="0"/>
              <a:t>‌ </a:t>
            </a:r>
            <a:r>
              <a:rPr lang="ar-SA" sz="1600" kern="1200" dirty="0" smtClean="0"/>
              <a:t>شدن</a:t>
            </a:r>
            <a:endParaRPr lang="fa-IR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3989726"/>
            <a:ext cx="8183880" cy="311182"/>
          </a:xfrm>
          <a:custGeom>
            <a:avLst/>
            <a:gdLst>
              <a:gd name="connsiteX0" fmla="*/ 0 w 8183880"/>
              <a:gd name="connsiteY0" fmla="*/ 0 h 311182"/>
              <a:gd name="connsiteX1" fmla="*/ 8183880 w 8183880"/>
              <a:gd name="connsiteY1" fmla="*/ 0 h 311182"/>
              <a:gd name="connsiteX2" fmla="*/ 8183880 w 8183880"/>
              <a:gd name="connsiteY2" fmla="*/ 311182 h 311182"/>
              <a:gd name="connsiteX3" fmla="*/ 0 w 8183880"/>
              <a:gd name="connsiteY3" fmla="*/ 311182 h 311182"/>
              <a:gd name="connsiteX4" fmla="*/ 0 w 8183880"/>
              <a:gd name="connsiteY4" fmla="*/ 0 h 3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11182">
                <a:moveTo>
                  <a:pt x="0" y="0"/>
                </a:moveTo>
                <a:lnTo>
                  <a:pt x="8183880" y="0"/>
                </a:lnTo>
                <a:lnTo>
                  <a:pt x="8183880" y="311182"/>
                </a:lnTo>
                <a:lnTo>
                  <a:pt x="0" y="3111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20320" rIns="113792" bIns="2032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Later Stage Investing </a:t>
            </a:r>
            <a:endParaRPr lang="en-US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2593833"/>
            <a:ext cx="8183880" cy="1040743"/>
          </a:xfrm>
          <a:custGeom>
            <a:avLst/>
            <a:gdLst>
              <a:gd name="connsiteX0" fmla="*/ 0 w 8183880"/>
              <a:gd name="connsiteY0" fmla="*/ 364499 h 1040742"/>
              <a:gd name="connsiteX1" fmla="*/ 3961847 w 8183880"/>
              <a:gd name="connsiteY1" fmla="*/ 364499 h 1040742"/>
              <a:gd name="connsiteX2" fmla="*/ 3961847 w 8183880"/>
              <a:gd name="connsiteY2" fmla="*/ 260186 h 1040742"/>
              <a:gd name="connsiteX3" fmla="*/ 3831755 w 8183880"/>
              <a:gd name="connsiteY3" fmla="*/ 260186 h 1040742"/>
              <a:gd name="connsiteX4" fmla="*/ 4091940 w 8183880"/>
              <a:gd name="connsiteY4" fmla="*/ 0 h 1040742"/>
              <a:gd name="connsiteX5" fmla="*/ 4352126 w 8183880"/>
              <a:gd name="connsiteY5" fmla="*/ 260186 h 1040742"/>
              <a:gd name="connsiteX6" fmla="*/ 4222033 w 8183880"/>
              <a:gd name="connsiteY6" fmla="*/ 260186 h 1040742"/>
              <a:gd name="connsiteX7" fmla="*/ 4222033 w 8183880"/>
              <a:gd name="connsiteY7" fmla="*/ 364499 h 1040742"/>
              <a:gd name="connsiteX8" fmla="*/ 8183880 w 8183880"/>
              <a:gd name="connsiteY8" fmla="*/ 364499 h 1040742"/>
              <a:gd name="connsiteX9" fmla="*/ 8183880 w 8183880"/>
              <a:gd name="connsiteY9" fmla="*/ 1040742 h 1040742"/>
              <a:gd name="connsiteX10" fmla="*/ 0 w 8183880"/>
              <a:gd name="connsiteY10" fmla="*/ 1040742 h 1040742"/>
              <a:gd name="connsiteX11" fmla="*/ 0 w 8183880"/>
              <a:gd name="connsiteY11" fmla="*/ 364499 h 104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040742">
                <a:moveTo>
                  <a:pt x="8183880" y="676243"/>
                </a:moveTo>
                <a:lnTo>
                  <a:pt x="4222033" y="676243"/>
                </a:lnTo>
                <a:lnTo>
                  <a:pt x="4222033" y="780556"/>
                </a:lnTo>
                <a:lnTo>
                  <a:pt x="4352125" y="780556"/>
                </a:lnTo>
                <a:lnTo>
                  <a:pt x="4091940" y="1040741"/>
                </a:lnTo>
                <a:lnTo>
                  <a:pt x="3831754" y="780556"/>
                </a:lnTo>
                <a:lnTo>
                  <a:pt x="3961847" y="780556"/>
                </a:lnTo>
                <a:lnTo>
                  <a:pt x="3961847" y="676243"/>
                </a:lnTo>
                <a:lnTo>
                  <a:pt x="0" y="676243"/>
                </a:lnTo>
                <a:lnTo>
                  <a:pt x="0" y="1"/>
                </a:lnTo>
                <a:lnTo>
                  <a:pt x="8183880" y="1"/>
                </a:lnTo>
                <a:lnTo>
                  <a:pt x="8183880" y="676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2" rIns="113792" bIns="78923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سرمایه‌گذاری در شركت برای این كه از مرحلۀ حساس</a:t>
            </a:r>
            <a:r>
              <a:rPr lang="fa-IR" sz="1600" kern="1200" dirty="0" smtClean="0"/>
              <a:t> چرخۀ عمر </a:t>
            </a:r>
            <a:r>
              <a:rPr lang="ar-SA" sz="1600" kern="1200" dirty="0" smtClean="0"/>
              <a:t>فراتر </a:t>
            </a:r>
            <a:r>
              <a:rPr lang="fa-IR" sz="1600" kern="1200" dirty="0" smtClean="0"/>
              <a:t>برود</a:t>
            </a:r>
            <a:r>
              <a:rPr lang="ar-SA" sz="1600" kern="1200" dirty="0" smtClean="0"/>
              <a:t> و موفق شود </a:t>
            </a:r>
            <a:endParaRPr lang="fa-IR" sz="1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2959133"/>
            <a:ext cx="8183880" cy="311182"/>
          </a:xfrm>
          <a:custGeom>
            <a:avLst/>
            <a:gdLst>
              <a:gd name="connsiteX0" fmla="*/ 0 w 8183880"/>
              <a:gd name="connsiteY0" fmla="*/ 0 h 311182"/>
              <a:gd name="connsiteX1" fmla="*/ 8183880 w 8183880"/>
              <a:gd name="connsiteY1" fmla="*/ 0 h 311182"/>
              <a:gd name="connsiteX2" fmla="*/ 8183880 w 8183880"/>
              <a:gd name="connsiteY2" fmla="*/ 311182 h 311182"/>
              <a:gd name="connsiteX3" fmla="*/ 0 w 8183880"/>
              <a:gd name="connsiteY3" fmla="*/ 311182 h 311182"/>
              <a:gd name="connsiteX4" fmla="*/ 0 w 8183880"/>
              <a:gd name="connsiteY4" fmla="*/ 0 h 3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11182">
                <a:moveTo>
                  <a:pt x="0" y="0"/>
                </a:moveTo>
                <a:lnTo>
                  <a:pt x="8183880" y="0"/>
                </a:lnTo>
                <a:lnTo>
                  <a:pt x="8183880" y="311182"/>
                </a:lnTo>
                <a:lnTo>
                  <a:pt x="0" y="3111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20320" rIns="113792" bIns="2032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Expansion Stage Investing	</a:t>
            </a:r>
            <a:r>
              <a:rPr lang="fa-IR" sz="1600" kern="1200" dirty="0" smtClean="0"/>
              <a:t>	 </a:t>
            </a:r>
            <a:endParaRPr lang="en-US" sz="1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1563239"/>
            <a:ext cx="8183880" cy="1040744"/>
          </a:xfrm>
          <a:custGeom>
            <a:avLst/>
            <a:gdLst>
              <a:gd name="connsiteX0" fmla="*/ 0 w 8183880"/>
              <a:gd name="connsiteY0" fmla="*/ 364499 h 1040742"/>
              <a:gd name="connsiteX1" fmla="*/ 3961847 w 8183880"/>
              <a:gd name="connsiteY1" fmla="*/ 364499 h 1040742"/>
              <a:gd name="connsiteX2" fmla="*/ 3961847 w 8183880"/>
              <a:gd name="connsiteY2" fmla="*/ 260186 h 1040742"/>
              <a:gd name="connsiteX3" fmla="*/ 3831755 w 8183880"/>
              <a:gd name="connsiteY3" fmla="*/ 260186 h 1040742"/>
              <a:gd name="connsiteX4" fmla="*/ 4091940 w 8183880"/>
              <a:gd name="connsiteY4" fmla="*/ 0 h 1040742"/>
              <a:gd name="connsiteX5" fmla="*/ 4352126 w 8183880"/>
              <a:gd name="connsiteY5" fmla="*/ 260186 h 1040742"/>
              <a:gd name="connsiteX6" fmla="*/ 4222033 w 8183880"/>
              <a:gd name="connsiteY6" fmla="*/ 260186 h 1040742"/>
              <a:gd name="connsiteX7" fmla="*/ 4222033 w 8183880"/>
              <a:gd name="connsiteY7" fmla="*/ 364499 h 1040742"/>
              <a:gd name="connsiteX8" fmla="*/ 8183880 w 8183880"/>
              <a:gd name="connsiteY8" fmla="*/ 364499 h 1040742"/>
              <a:gd name="connsiteX9" fmla="*/ 8183880 w 8183880"/>
              <a:gd name="connsiteY9" fmla="*/ 1040742 h 1040742"/>
              <a:gd name="connsiteX10" fmla="*/ 0 w 8183880"/>
              <a:gd name="connsiteY10" fmla="*/ 1040742 h 1040742"/>
              <a:gd name="connsiteX11" fmla="*/ 0 w 8183880"/>
              <a:gd name="connsiteY11" fmla="*/ 364499 h 104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040742">
                <a:moveTo>
                  <a:pt x="8183880" y="676243"/>
                </a:moveTo>
                <a:lnTo>
                  <a:pt x="4222033" y="676243"/>
                </a:lnTo>
                <a:lnTo>
                  <a:pt x="4222033" y="780556"/>
                </a:lnTo>
                <a:lnTo>
                  <a:pt x="4352125" y="780556"/>
                </a:lnTo>
                <a:lnTo>
                  <a:pt x="4091940" y="1040741"/>
                </a:lnTo>
                <a:lnTo>
                  <a:pt x="3831754" y="780556"/>
                </a:lnTo>
                <a:lnTo>
                  <a:pt x="3961847" y="780556"/>
                </a:lnTo>
                <a:lnTo>
                  <a:pt x="3961847" y="676243"/>
                </a:lnTo>
                <a:lnTo>
                  <a:pt x="0" y="676243"/>
                </a:lnTo>
                <a:lnTo>
                  <a:pt x="0" y="1"/>
                </a:lnTo>
                <a:lnTo>
                  <a:pt x="8183880" y="1"/>
                </a:lnTo>
                <a:lnTo>
                  <a:pt x="8183880" y="676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3" rIns="113792" bIns="78923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سرمایه‌گذاری برای </a:t>
            </a:r>
            <a:r>
              <a:rPr lang="fa-IR" sz="1600" kern="1200" dirty="0" smtClean="0"/>
              <a:t>ورود</a:t>
            </a:r>
            <a:r>
              <a:rPr lang="ar-SA" sz="1600" kern="1200" dirty="0" smtClean="0"/>
              <a:t> شركت </a:t>
            </a:r>
            <a:r>
              <a:rPr lang="fa-IR" sz="1600" kern="1200" dirty="0" smtClean="0"/>
              <a:t>به</a:t>
            </a:r>
            <a:r>
              <a:rPr lang="ar-SA" sz="1600" kern="1200" dirty="0" smtClean="0"/>
              <a:t> مرحلۀ اول </a:t>
            </a:r>
            <a:r>
              <a:rPr lang="fa-IR" sz="1600" kern="1200" dirty="0" smtClean="0"/>
              <a:t>یا</a:t>
            </a:r>
            <a:r>
              <a:rPr lang="ar-SA" sz="1600" kern="1200" dirty="0" smtClean="0"/>
              <a:t> دوم توسعۀ آن</a:t>
            </a:r>
            <a:endParaRPr lang="en-US" sz="16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02920" y="1928541"/>
            <a:ext cx="8183880" cy="311182"/>
          </a:xfrm>
          <a:custGeom>
            <a:avLst/>
            <a:gdLst>
              <a:gd name="connsiteX0" fmla="*/ 0 w 8183880"/>
              <a:gd name="connsiteY0" fmla="*/ 0 h 311182"/>
              <a:gd name="connsiteX1" fmla="*/ 8183880 w 8183880"/>
              <a:gd name="connsiteY1" fmla="*/ 0 h 311182"/>
              <a:gd name="connsiteX2" fmla="*/ 8183880 w 8183880"/>
              <a:gd name="connsiteY2" fmla="*/ 311182 h 311182"/>
              <a:gd name="connsiteX3" fmla="*/ 0 w 8183880"/>
              <a:gd name="connsiteY3" fmla="*/ 311182 h 311182"/>
              <a:gd name="connsiteX4" fmla="*/ 0 w 8183880"/>
              <a:gd name="connsiteY4" fmla="*/ 0 h 3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11182">
                <a:moveTo>
                  <a:pt x="0" y="0"/>
                </a:moveTo>
                <a:lnTo>
                  <a:pt x="8183880" y="0"/>
                </a:lnTo>
                <a:lnTo>
                  <a:pt x="8183880" y="311182"/>
                </a:lnTo>
                <a:lnTo>
                  <a:pt x="0" y="3111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20320" rIns="113792" bIns="2032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Early Stage Investing	</a:t>
            </a:r>
            <a:endParaRPr lang="en-US" sz="16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02920" y="532647"/>
            <a:ext cx="8183880" cy="1040744"/>
          </a:xfrm>
          <a:custGeom>
            <a:avLst/>
            <a:gdLst>
              <a:gd name="connsiteX0" fmla="*/ 0 w 8183880"/>
              <a:gd name="connsiteY0" fmla="*/ 364499 h 1040742"/>
              <a:gd name="connsiteX1" fmla="*/ 3961847 w 8183880"/>
              <a:gd name="connsiteY1" fmla="*/ 364499 h 1040742"/>
              <a:gd name="connsiteX2" fmla="*/ 3961847 w 8183880"/>
              <a:gd name="connsiteY2" fmla="*/ 260186 h 1040742"/>
              <a:gd name="connsiteX3" fmla="*/ 3831755 w 8183880"/>
              <a:gd name="connsiteY3" fmla="*/ 260186 h 1040742"/>
              <a:gd name="connsiteX4" fmla="*/ 4091940 w 8183880"/>
              <a:gd name="connsiteY4" fmla="*/ 0 h 1040742"/>
              <a:gd name="connsiteX5" fmla="*/ 4352126 w 8183880"/>
              <a:gd name="connsiteY5" fmla="*/ 260186 h 1040742"/>
              <a:gd name="connsiteX6" fmla="*/ 4222033 w 8183880"/>
              <a:gd name="connsiteY6" fmla="*/ 260186 h 1040742"/>
              <a:gd name="connsiteX7" fmla="*/ 4222033 w 8183880"/>
              <a:gd name="connsiteY7" fmla="*/ 364499 h 1040742"/>
              <a:gd name="connsiteX8" fmla="*/ 8183880 w 8183880"/>
              <a:gd name="connsiteY8" fmla="*/ 364499 h 1040742"/>
              <a:gd name="connsiteX9" fmla="*/ 8183880 w 8183880"/>
              <a:gd name="connsiteY9" fmla="*/ 1040742 h 1040742"/>
              <a:gd name="connsiteX10" fmla="*/ 0 w 8183880"/>
              <a:gd name="connsiteY10" fmla="*/ 1040742 h 1040742"/>
              <a:gd name="connsiteX11" fmla="*/ 0 w 8183880"/>
              <a:gd name="connsiteY11" fmla="*/ 364499 h 104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040742">
                <a:moveTo>
                  <a:pt x="8183880" y="676243"/>
                </a:moveTo>
                <a:lnTo>
                  <a:pt x="4222033" y="676243"/>
                </a:lnTo>
                <a:lnTo>
                  <a:pt x="4222033" y="780556"/>
                </a:lnTo>
                <a:lnTo>
                  <a:pt x="4352125" y="780556"/>
                </a:lnTo>
                <a:lnTo>
                  <a:pt x="4091940" y="1040741"/>
                </a:lnTo>
                <a:lnTo>
                  <a:pt x="3831754" y="780556"/>
                </a:lnTo>
                <a:lnTo>
                  <a:pt x="3961847" y="780556"/>
                </a:lnTo>
                <a:lnTo>
                  <a:pt x="3961847" y="676243"/>
                </a:lnTo>
                <a:lnTo>
                  <a:pt x="0" y="676243"/>
                </a:lnTo>
                <a:lnTo>
                  <a:pt x="0" y="1"/>
                </a:lnTo>
                <a:lnTo>
                  <a:pt x="8183880" y="1"/>
                </a:lnTo>
                <a:lnTo>
                  <a:pt x="8183880" y="676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3" rIns="113792" bIns="78923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سرمایه‌گذاری در مرحلۀ بذر</a:t>
            </a:r>
            <a:endParaRPr lang="en-US" sz="1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502920" y="897948"/>
            <a:ext cx="8183880" cy="311182"/>
          </a:xfrm>
          <a:custGeom>
            <a:avLst/>
            <a:gdLst>
              <a:gd name="connsiteX0" fmla="*/ 0 w 8183880"/>
              <a:gd name="connsiteY0" fmla="*/ 0 h 311182"/>
              <a:gd name="connsiteX1" fmla="*/ 8183880 w 8183880"/>
              <a:gd name="connsiteY1" fmla="*/ 0 h 311182"/>
              <a:gd name="connsiteX2" fmla="*/ 8183880 w 8183880"/>
              <a:gd name="connsiteY2" fmla="*/ 311182 h 311182"/>
              <a:gd name="connsiteX3" fmla="*/ 0 w 8183880"/>
              <a:gd name="connsiteY3" fmla="*/ 311182 h 311182"/>
              <a:gd name="connsiteX4" fmla="*/ 0 w 8183880"/>
              <a:gd name="connsiteY4" fmla="*/ 0 h 3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11182">
                <a:moveTo>
                  <a:pt x="0" y="0"/>
                </a:moveTo>
                <a:lnTo>
                  <a:pt x="8183880" y="0"/>
                </a:lnTo>
                <a:lnTo>
                  <a:pt x="8183880" y="311182"/>
                </a:lnTo>
                <a:lnTo>
                  <a:pt x="0" y="3111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20320" rIns="113792" bIns="2032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Seed Investing</a:t>
            </a:r>
            <a:endParaRPr lang="en-US" sz="1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صندوق‌های طرح خطرپذیر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7234475" y="2168140"/>
            <a:ext cx="91440" cy="669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69415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421266" y="2168140"/>
            <a:ext cx="91440" cy="669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69415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608058" y="2168140"/>
            <a:ext cx="91440" cy="66941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69415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502920" y="706550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758666" y="949509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سرمایه‌گذاری در صنایع مختلف</a:t>
            </a:r>
            <a:endParaRPr lang="fa-IR" sz="2200" kern="1200" dirty="0"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2920" y="2837556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8666" y="3080515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نیمه‌هادی‌ها، نرم‌افزار‌ها، خرده‌فروشی‌ها، رستوران‌داری و</a:t>
            </a:r>
            <a:r>
              <a:rPr lang="fa-IR" sz="2200" kern="1200" dirty="0" smtClean="0">
                <a:cs typeface="B Nazanin" pitchFamily="2" charset="-78"/>
              </a:rPr>
              <a:t> </a:t>
            </a:r>
            <a:r>
              <a:rPr lang="en-US" sz="2200" kern="1200" dirty="0" smtClean="0">
                <a:cs typeface="B Nazanin" pitchFamily="2" charset="-78"/>
              </a:rPr>
              <a:t>…</a:t>
            </a:r>
            <a:endParaRPr lang="en-US" sz="2200" kern="1200" dirty="0"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16128" y="706550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571874" y="949509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سرمایه‌گذاری در صنایع خاص</a:t>
            </a:r>
            <a:endParaRPr lang="fa-IR" sz="2200" kern="1200" dirty="0">
              <a:cs typeface="B Nazani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16128" y="2837556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571874" y="3080515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تكنولوژی معین </a:t>
            </a:r>
            <a:endParaRPr lang="en-US" sz="2200" kern="1200" dirty="0">
              <a:cs typeface="B Nazanin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29337" y="706550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6385083" y="949509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سرمایه‌گذاری </a:t>
            </a:r>
            <a:r>
              <a:rPr lang="fa-IR" sz="2200" kern="1200" dirty="0" smtClean="0">
                <a:cs typeface="B Nazanin" pitchFamily="2" charset="-78"/>
              </a:rPr>
              <a:t>در </a:t>
            </a:r>
            <a:r>
              <a:rPr lang="ar-SA" sz="2200" kern="1200" dirty="0" smtClean="0">
                <a:cs typeface="B Nazanin" pitchFamily="2" charset="-78"/>
              </a:rPr>
              <a:t>اندازه‌های مختلف</a:t>
            </a:r>
            <a:endParaRPr lang="fa-IR" sz="2200" kern="1200" dirty="0">
              <a:cs typeface="B Nazanin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29337" y="2837556"/>
            <a:ext cx="2301716" cy="1461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6385083" y="3080515"/>
            <a:ext cx="2301716" cy="1461589"/>
          </a:xfrm>
          <a:custGeom>
            <a:avLst/>
            <a:gdLst>
              <a:gd name="connsiteX0" fmla="*/ 0 w 2301716"/>
              <a:gd name="connsiteY0" fmla="*/ 146159 h 1461589"/>
              <a:gd name="connsiteX1" fmla="*/ 42809 w 2301716"/>
              <a:gd name="connsiteY1" fmla="*/ 42809 h 1461589"/>
              <a:gd name="connsiteX2" fmla="*/ 146159 w 2301716"/>
              <a:gd name="connsiteY2" fmla="*/ 0 h 1461589"/>
              <a:gd name="connsiteX3" fmla="*/ 2155557 w 2301716"/>
              <a:gd name="connsiteY3" fmla="*/ 0 h 1461589"/>
              <a:gd name="connsiteX4" fmla="*/ 2258907 w 2301716"/>
              <a:gd name="connsiteY4" fmla="*/ 42809 h 1461589"/>
              <a:gd name="connsiteX5" fmla="*/ 2301716 w 2301716"/>
              <a:gd name="connsiteY5" fmla="*/ 146159 h 1461589"/>
              <a:gd name="connsiteX6" fmla="*/ 2301716 w 2301716"/>
              <a:gd name="connsiteY6" fmla="*/ 1315430 h 1461589"/>
              <a:gd name="connsiteX7" fmla="*/ 2258907 w 2301716"/>
              <a:gd name="connsiteY7" fmla="*/ 1418780 h 1461589"/>
              <a:gd name="connsiteX8" fmla="*/ 2155557 w 2301716"/>
              <a:gd name="connsiteY8" fmla="*/ 1461589 h 1461589"/>
              <a:gd name="connsiteX9" fmla="*/ 146159 w 2301716"/>
              <a:gd name="connsiteY9" fmla="*/ 1461589 h 1461589"/>
              <a:gd name="connsiteX10" fmla="*/ 42809 w 2301716"/>
              <a:gd name="connsiteY10" fmla="*/ 1418780 h 1461589"/>
              <a:gd name="connsiteX11" fmla="*/ 0 w 2301716"/>
              <a:gd name="connsiteY11" fmla="*/ 1315430 h 1461589"/>
              <a:gd name="connsiteX12" fmla="*/ 0 w 2301716"/>
              <a:gd name="connsiteY12" fmla="*/ 146159 h 14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16" h="1461589">
                <a:moveTo>
                  <a:pt x="0" y="146159"/>
                </a:moveTo>
                <a:cubicBezTo>
                  <a:pt x="0" y="107395"/>
                  <a:pt x="15399" y="70219"/>
                  <a:pt x="42809" y="42809"/>
                </a:cubicBezTo>
                <a:cubicBezTo>
                  <a:pt x="70219" y="15399"/>
                  <a:pt x="107395" y="0"/>
                  <a:pt x="146159" y="0"/>
                </a:cubicBezTo>
                <a:lnTo>
                  <a:pt x="2155557" y="0"/>
                </a:lnTo>
                <a:cubicBezTo>
                  <a:pt x="2194321" y="0"/>
                  <a:pt x="2231497" y="15399"/>
                  <a:pt x="2258907" y="42809"/>
                </a:cubicBezTo>
                <a:cubicBezTo>
                  <a:pt x="2286317" y="70219"/>
                  <a:pt x="2301716" y="107395"/>
                  <a:pt x="2301716" y="146159"/>
                </a:cubicBezTo>
                <a:lnTo>
                  <a:pt x="2301716" y="1315430"/>
                </a:lnTo>
                <a:cubicBezTo>
                  <a:pt x="2301716" y="1354194"/>
                  <a:pt x="2286317" y="1391370"/>
                  <a:pt x="2258907" y="1418780"/>
                </a:cubicBezTo>
                <a:cubicBezTo>
                  <a:pt x="2231497" y="1446190"/>
                  <a:pt x="2194321" y="1461589"/>
                  <a:pt x="2155557" y="1461589"/>
                </a:cubicBezTo>
                <a:lnTo>
                  <a:pt x="146159" y="1461589"/>
                </a:lnTo>
                <a:cubicBezTo>
                  <a:pt x="107395" y="1461589"/>
                  <a:pt x="70219" y="1446190"/>
                  <a:pt x="42809" y="1418780"/>
                </a:cubicBezTo>
                <a:cubicBezTo>
                  <a:pt x="15399" y="1391370"/>
                  <a:pt x="0" y="1354194"/>
                  <a:pt x="0" y="1315430"/>
                </a:cubicBezTo>
                <a:lnTo>
                  <a:pt x="0" y="146159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628" tIns="126628" rIns="126628" bIns="126628" numCol="1" spcCol="1270" anchor="ctr" anchorCtr="0">
            <a:noAutofit/>
          </a:bodyPr>
          <a:lstStyle/>
          <a:p>
            <a:pPr lvl="0" algn="ctr" defTabSz="977900" rtl="1">
              <a:spcBef>
                <a:spcPct val="0"/>
              </a:spcBef>
              <a:spcAft>
                <a:spcPct val="35000"/>
              </a:spcAft>
            </a:pPr>
            <a:r>
              <a:rPr lang="ar-SA" sz="2200" kern="1200" dirty="0" smtClean="0">
                <a:cs typeface="B Nazanin" pitchFamily="2" charset="-78"/>
              </a:rPr>
              <a:t>چند میلیون دلار تا یك میلیارد دلار </a:t>
            </a:r>
            <a:endParaRPr lang="en-US" sz="22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68240"/>
            <a:ext cx="8183880" cy="1051560"/>
          </a:xfrm>
        </p:spPr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دورۀ </a:t>
            </a:r>
            <a:r>
              <a:rPr lang="ar-S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سرمایه‌گذاری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02920" y="861880"/>
            <a:ext cx="8183880" cy="987525"/>
          </a:xfrm>
          <a:custGeom>
            <a:avLst/>
            <a:gdLst>
              <a:gd name="connsiteX0" fmla="*/ 0 w 8183880"/>
              <a:gd name="connsiteY0" fmla="*/ 0 h 987525"/>
              <a:gd name="connsiteX1" fmla="*/ 8183880 w 8183880"/>
              <a:gd name="connsiteY1" fmla="*/ 0 h 987525"/>
              <a:gd name="connsiteX2" fmla="*/ 8183880 w 8183880"/>
              <a:gd name="connsiteY2" fmla="*/ 987525 h 987525"/>
              <a:gd name="connsiteX3" fmla="*/ 0 w 8183880"/>
              <a:gd name="connsiteY3" fmla="*/ 987525 h 987525"/>
              <a:gd name="connsiteX4" fmla="*/ 0 w 8183880"/>
              <a:gd name="connsiteY4" fmla="*/ 0 h 9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987525">
                <a:moveTo>
                  <a:pt x="0" y="0"/>
                </a:moveTo>
                <a:lnTo>
                  <a:pt x="8183880" y="0"/>
                </a:lnTo>
                <a:lnTo>
                  <a:pt x="8183880" y="987525"/>
                </a:lnTo>
                <a:lnTo>
                  <a:pt x="0" y="987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58216" rIns="635160" bIns="156464" numCol="1" spcCol="1270" anchor="t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Mitra" pitchFamily="2" charset="-78"/>
              </a:rPr>
              <a:t>5 </a:t>
            </a:r>
            <a:r>
              <a:rPr lang="ar-SA" sz="2200" kern="1200" dirty="0" smtClean="0">
                <a:cs typeface="B Mitra" pitchFamily="2" charset="-78"/>
              </a:rPr>
              <a:t>تا </a:t>
            </a:r>
            <a:r>
              <a:rPr lang="fa-IR" sz="2200" kern="1200" dirty="0" smtClean="0">
                <a:cs typeface="B Mitra" pitchFamily="2" charset="-78"/>
              </a:rPr>
              <a:t>7</a:t>
            </a:r>
            <a:r>
              <a:rPr lang="ar-SA" sz="2200" kern="1200" dirty="0" smtClean="0">
                <a:cs typeface="B Mitra" pitchFamily="2" charset="-78"/>
              </a:rPr>
              <a:t> سال</a:t>
            </a:r>
            <a:endParaRPr lang="en-US" sz="2200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2114" y="537160"/>
            <a:ext cx="5728716" cy="649440"/>
          </a:xfrm>
          <a:custGeom>
            <a:avLst/>
            <a:gdLst>
              <a:gd name="connsiteX0" fmla="*/ 0 w 5728716"/>
              <a:gd name="connsiteY0" fmla="*/ 108242 h 649440"/>
              <a:gd name="connsiteX1" fmla="*/ 31703 w 5728716"/>
              <a:gd name="connsiteY1" fmla="*/ 31703 h 649440"/>
              <a:gd name="connsiteX2" fmla="*/ 108242 w 5728716"/>
              <a:gd name="connsiteY2" fmla="*/ 0 h 649440"/>
              <a:gd name="connsiteX3" fmla="*/ 5620474 w 5728716"/>
              <a:gd name="connsiteY3" fmla="*/ 0 h 649440"/>
              <a:gd name="connsiteX4" fmla="*/ 5697013 w 5728716"/>
              <a:gd name="connsiteY4" fmla="*/ 31703 h 649440"/>
              <a:gd name="connsiteX5" fmla="*/ 5728716 w 5728716"/>
              <a:gd name="connsiteY5" fmla="*/ 108242 h 649440"/>
              <a:gd name="connsiteX6" fmla="*/ 5728716 w 5728716"/>
              <a:gd name="connsiteY6" fmla="*/ 541198 h 649440"/>
              <a:gd name="connsiteX7" fmla="*/ 5697013 w 5728716"/>
              <a:gd name="connsiteY7" fmla="*/ 617737 h 649440"/>
              <a:gd name="connsiteX8" fmla="*/ 5620474 w 5728716"/>
              <a:gd name="connsiteY8" fmla="*/ 649440 h 649440"/>
              <a:gd name="connsiteX9" fmla="*/ 108242 w 5728716"/>
              <a:gd name="connsiteY9" fmla="*/ 649440 h 649440"/>
              <a:gd name="connsiteX10" fmla="*/ 31703 w 5728716"/>
              <a:gd name="connsiteY10" fmla="*/ 617737 h 649440"/>
              <a:gd name="connsiteX11" fmla="*/ 0 w 5728716"/>
              <a:gd name="connsiteY11" fmla="*/ 541198 h 649440"/>
              <a:gd name="connsiteX12" fmla="*/ 0 w 5728716"/>
              <a:gd name="connsiteY12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49440">
                <a:moveTo>
                  <a:pt x="0" y="108242"/>
                </a:moveTo>
                <a:cubicBezTo>
                  <a:pt x="0" y="79534"/>
                  <a:pt x="11404" y="52003"/>
                  <a:pt x="31703" y="31703"/>
                </a:cubicBezTo>
                <a:cubicBezTo>
                  <a:pt x="52002" y="11404"/>
                  <a:pt x="79534" y="0"/>
                  <a:pt x="108242" y="0"/>
                </a:cubicBezTo>
                <a:lnTo>
                  <a:pt x="5620474" y="0"/>
                </a:lnTo>
                <a:cubicBezTo>
                  <a:pt x="5649182" y="0"/>
                  <a:pt x="5676713" y="11404"/>
                  <a:pt x="5697013" y="31703"/>
                </a:cubicBezTo>
                <a:cubicBezTo>
                  <a:pt x="5717312" y="52002"/>
                  <a:pt x="5728716" y="79534"/>
                  <a:pt x="5728716" y="108242"/>
                </a:cubicBezTo>
                <a:lnTo>
                  <a:pt x="5728716" y="541198"/>
                </a:lnTo>
                <a:cubicBezTo>
                  <a:pt x="5728716" y="569906"/>
                  <a:pt x="5717312" y="597437"/>
                  <a:pt x="5697013" y="617737"/>
                </a:cubicBezTo>
                <a:cubicBezTo>
                  <a:pt x="5676714" y="638036"/>
                  <a:pt x="5649182" y="649440"/>
                  <a:pt x="5620474" y="649440"/>
                </a:cubicBezTo>
                <a:lnTo>
                  <a:pt x="108242" y="649440"/>
                </a:lnTo>
                <a:cubicBezTo>
                  <a:pt x="79534" y="649440"/>
                  <a:pt x="52003" y="638036"/>
                  <a:pt x="31703" y="617737"/>
                </a:cubicBezTo>
                <a:cubicBezTo>
                  <a:pt x="11404" y="597438"/>
                  <a:pt x="0" y="569906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48235" tIns="31703" rIns="248235" bIns="31703" numCol="1" spcCol="1270" anchor="ctr" anchorCtr="0">
            <a:noAutofit/>
          </a:bodyPr>
          <a:lstStyle/>
          <a:p>
            <a:pPr lvl="0" algn="l" defTabSz="977900" rtl="0"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Seed Investing</a:t>
            </a:r>
            <a:endParaRPr lang="fa-IR" sz="22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2292925"/>
            <a:ext cx="8183880" cy="987525"/>
          </a:xfrm>
          <a:custGeom>
            <a:avLst/>
            <a:gdLst>
              <a:gd name="connsiteX0" fmla="*/ 0 w 8183880"/>
              <a:gd name="connsiteY0" fmla="*/ 0 h 987525"/>
              <a:gd name="connsiteX1" fmla="*/ 8183880 w 8183880"/>
              <a:gd name="connsiteY1" fmla="*/ 0 h 987525"/>
              <a:gd name="connsiteX2" fmla="*/ 8183880 w 8183880"/>
              <a:gd name="connsiteY2" fmla="*/ 987525 h 987525"/>
              <a:gd name="connsiteX3" fmla="*/ 0 w 8183880"/>
              <a:gd name="connsiteY3" fmla="*/ 987525 h 987525"/>
              <a:gd name="connsiteX4" fmla="*/ 0 w 8183880"/>
              <a:gd name="connsiteY4" fmla="*/ 0 h 9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987525">
                <a:moveTo>
                  <a:pt x="0" y="0"/>
                </a:moveTo>
                <a:lnTo>
                  <a:pt x="8183880" y="0"/>
                </a:lnTo>
                <a:lnTo>
                  <a:pt x="8183880" y="987525"/>
                </a:lnTo>
                <a:lnTo>
                  <a:pt x="0" y="987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58216" rIns="635160" bIns="156464" numCol="1" spcCol="1270" anchor="t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Mitra" pitchFamily="2" charset="-78"/>
              </a:rPr>
              <a:t>3 </a:t>
            </a:r>
            <a:r>
              <a:rPr lang="ar-SA" sz="2200" kern="1200" dirty="0" smtClean="0">
                <a:cs typeface="B Mitra" pitchFamily="2" charset="-78"/>
              </a:rPr>
              <a:t>تا </a:t>
            </a:r>
            <a:r>
              <a:rPr lang="fa-IR" sz="2200" kern="1200" dirty="0" smtClean="0">
                <a:cs typeface="B Mitra" pitchFamily="2" charset="-78"/>
              </a:rPr>
              <a:t>5</a:t>
            </a:r>
            <a:r>
              <a:rPr lang="ar-SA" sz="2200" kern="1200" dirty="0" smtClean="0">
                <a:cs typeface="B Mitra" pitchFamily="2" charset="-78"/>
              </a:rPr>
              <a:t> سال</a:t>
            </a:r>
            <a:r>
              <a:rPr lang="en-US" sz="2200" kern="1200" dirty="0" smtClean="0">
                <a:cs typeface="B Mitra" pitchFamily="2" charset="-78"/>
              </a:rPr>
              <a:t>			</a:t>
            </a:r>
            <a:endParaRPr lang="fa-IR" sz="2200" kern="1200" dirty="0">
              <a:cs typeface="B Mitra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12114" y="1968205"/>
            <a:ext cx="5728716" cy="649440"/>
          </a:xfrm>
          <a:custGeom>
            <a:avLst/>
            <a:gdLst>
              <a:gd name="connsiteX0" fmla="*/ 0 w 5728716"/>
              <a:gd name="connsiteY0" fmla="*/ 108242 h 649440"/>
              <a:gd name="connsiteX1" fmla="*/ 31703 w 5728716"/>
              <a:gd name="connsiteY1" fmla="*/ 31703 h 649440"/>
              <a:gd name="connsiteX2" fmla="*/ 108242 w 5728716"/>
              <a:gd name="connsiteY2" fmla="*/ 0 h 649440"/>
              <a:gd name="connsiteX3" fmla="*/ 5620474 w 5728716"/>
              <a:gd name="connsiteY3" fmla="*/ 0 h 649440"/>
              <a:gd name="connsiteX4" fmla="*/ 5697013 w 5728716"/>
              <a:gd name="connsiteY4" fmla="*/ 31703 h 649440"/>
              <a:gd name="connsiteX5" fmla="*/ 5728716 w 5728716"/>
              <a:gd name="connsiteY5" fmla="*/ 108242 h 649440"/>
              <a:gd name="connsiteX6" fmla="*/ 5728716 w 5728716"/>
              <a:gd name="connsiteY6" fmla="*/ 541198 h 649440"/>
              <a:gd name="connsiteX7" fmla="*/ 5697013 w 5728716"/>
              <a:gd name="connsiteY7" fmla="*/ 617737 h 649440"/>
              <a:gd name="connsiteX8" fmla="*/ 5620474 w 5728716"/>
              <a:gd name="connsiteY8" fmla="*/ 649440 h 649440"/>
              <a:gd name="connsiteX9" fmla="*/ 108242 w 5728716"/>
              <a:gd name="connsiteY9" fmla="*/ 649440 h 649440"/>
              <a:gd name="connsiteX10" fmla="*/ 31703 w 5728716"/>
              <a:gd name="connsiteY10" fmla="*/ 617737 h 649440"/>
              <a:gd name="connsiteX11" fmla="*/ 0 w 5728716"/>
              <a:gd name="connsiteY11" fmla="*/ 541198 h 649440"/>
              <a:gd name="connsiteX12" fmla="*/ 0 w 5728716"/>
              <a:gd name="connsiteY12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49440">
                <a:moveTo>
                  <a:pt x="0" y="108242"/>
                </a:moveTo>
                <a:cubicBezTo>
                  <a:pt x="0" y="79534"/>
                  <a:pt x="11404" y="52003"/>
                  <a:pt x="31703" y="31703"/>
                </a:cubicBezTo>
                <a:cubicBezTo>
                  <a:pt x="52002" y="11404"/>
                  <a:pt x="79534" y="0"/>
                  <a:pt x="108242" y="0"/>
                </a:cubicBezTo>
                <a:lnTo>
                  <a:pt x="5620474" y="0"/>
                </a:lnTo>
                <a:cubicBezTo>
                  <a:pt x="5649182" y="0"/>
                  <a:pt x="5676713" y="11404"/>
                  <a:pt x="5697013" y="31703"/>
                </a:cubicBezTo>
                <a:cubicBezTo>
                  <a:pt x="5717312" y="52002"/>
                  <a:pt x="5728716" y="79534"/>
                  <a:pt x="5728716" y="108242"/>
                </a:cubicBezTo>
                <a:lnTo>
                  <a:pt x="5728716" y="541198"/>
                </a:lnTo>
                <a:cubicBezTo>
                  <a:pt x="5728716" y="569906"/>
                  <a:pt x="5717312" y="597437"/>
                  <a:pt x="5697013" y="617737"/>
                </a:cubicBezTo>
                <a:cubicBezTo>
                  <a:pt x="5676714" y="638036"/>
                  <a:pt x="5649182" y="649440"/>
                  <a:pt x="5620474" y="649440"/>
                </a:cubicBezTo>
                <a:lnTo>
                  <a:pt x="108242" y="649440"/>
                </a:lnTo>
                <a:cubicBezTo>
                  <a:pt x="79534" y="649440"/>
                  <a:pt x="52003" y="638036"/>
                  <a:pt x="31703" y="617737"/>
                </a:cubicBezTo>
                <a:cubicBezTo>
                  <a:pt x="11404" y="597438"/>
                  <a:pt x="0" y="569906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48235" tIns="31703" rIns="248235" bIns="31703" numCol="1" spcCol="1270" anchor="ctr" anchorCtr="0">
            <a:noAutofit/>
          </a:bodyPr>
          <a:lstStyle/>
          <a:p>
            <a:pPr lvl="0" algn="l" defTabSz="977900" rtl="0"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Early Stage</a:t>
            </a:r>
            <a:r>
              <a:rPr lang="en-US" sz="2200" kern="1200" dirty="0" smtClean="0"/>
              <a:t> </a:t>
            </a:r>
            <a:endParaRPr lang="fa-IR" sz="2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3723970"/>
            <a:ext cx="8183880" cy="987525"/>
          </a:xfrm>
          <a:custGeom>
            <a:avLst/>
            <a:gdLst>
              <a:gd name="connsiteX0" fmla="*/ 0 w 8183880"/>
              <a:gd name="connsiteY0" fmla="*/ 0 h 987525"/>
              <a:gd name="connsiteX1" fmla="*/ 8183880 w 8183880"/>
              <a:gd name="connsiteY1" fmla="*/ 0 h 987525"/>
              <a:gd name="connsiteX2" fmla="*/ 8183880 w 8183880"/>
              <a:gd name="connsiteY2" fmla="*/ 987525 h 987525"/>
              <a:gd name="connsiteX3" fmla="*/ 0 w 8183880"/>
              <a:gd name="connsiteY3" fmla="*/ 987525 h 987525"/>
              <a:gd name="connsiteX4" fmla="*/ 0 w 8183880"/>
              <a:gd name="connsiteY4" fmla="*/ 0 h 9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987525">
                <a:moveTo>
                  <a:pt x="0" y="0"/>
                </a:moveTo>
                <a:lnTo>
                  <a:pt x="8183880" y="0"/>
                </a:lnTo>
                <a:lnTo>
                  <a:pt x="8183880" y="987525"/>
                </a:lnTo>
                <a:lnTo>
                  <a:pt x="0" y="987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58216" rIns="635160" bIns="156464" numCol="1" spcCol="1270" anchor="t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Mitra" pitchFamily="2" charset="-78"/>
              </a:rPr>
              <a:t>2 </a:t>
            </a:r>
            <a:r>
              <a:rPr lang="ar-SA" sz="2200" kern="1200" dirty="0" smtClean="0">
                <a:cs typeface="B Mitra" pitchFamily="2" charset="-78"/>
              </a:rPr>
              <a:t>تا </a:t>
            </a:r>
            <a:r>
              <a:rPr lang="fa-IR" sz="2200" kern="1200" dirty="0" smtClean="0">
                <a:cs typeface="B Mitra" pitchFamily="2" charset="-78"/>
              </a:rPr>
              <a:t>4</a:t>
            </a:r>
            <a:r>
              <a:rPr lang="ar-SA" sz="2200" kern="1200" dirty="0" smtClean="0">
                <a:cs typeface="B Mitra" pitchFamily="2" charset="-78"/>
              </a:rPr>
              <a:t> سال</a:t>
            </a:r>
            <a:r>
              <a:rPr lang="en-US" sz="2200" kern="1200" dirty="0" smtClean="0">
                <a:cs typeface="B Mitra" pitchFamily="2" charset="-78"/>
              </a:rPr>
              <a:t>  </a:t>
            </a:r>
            <a:endParaRPr lang="fa-IR" sz="2200" kern="1200" dirty="0">
              <a:cs typeface="B Mitra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912114" y="3399250"/>
            <a:ext cx="5728716" cy="649440"/>
          </a:xfrm>
          <a:custGeom>
            <a:avLst/>
            <a:gdLst>
              <a:gd name="connsiteX0" fmla="*/ 0 w 5728716"/>
              <a:gd name="connsiteY0" fmla="*/ 108242 h 649440"/>
              <a:gd name="connsiteX1" fmla="*/ 31703 w 5728716"/>
              <a:gd name="connsiteY1" fmla="*/ 31703 h 649440"/>
              <a:gd name="connsiteX2" fmla="*/ 108242 w 5728716"/>
              <a:gd name="connsiteY2" fmla="*/ 0 h 649440"/>
              <a:gd name="connsiteX3" fmla="*/ 5620474 w 5728716"/>
              <a:gd name="connsiteY3" fmla="*/ 0 h 649440"/>
              <a:gd name="connsiteX4" fmla="*/ 5697013 w 5728716"/>
              <a:gd name="connsiteY4" fmla="*/ 31703 h 649440"/>
              <a:gd name="connsiteX5" fmla="*/ 5728716 w 5728716"/>
              <a:gd name="connsiteY5" fmla="*/ 108242 h 649440"/>
              <a:gd name="connsiteX6" fmla="*/ 5728716 w 5728716"/>
              <a:gd name="connsiteY6" fmla="*/ 541198 h 649440"/>
              <a:gd name="connsiteX7" fmla="*/ 5697013 w 5728716"/>
              <a:gd name="connsiteY7" fmla="*/ 617737 h 649440"/>
              <a:gd name="connsiteX8" fmla="*/ 5620474 w 5728716"/>
              <a:gd name="connsiteY8" fmla="*/ 649440 h 649440"/>
              <a:gd name="connsiteX9" fmla="*/ 108242 w 5728716"/>
              <a:gd name="connsiteY9" fmla="*/ 649440 h 649440"/>
              <a:gd name="connsiteX10" fmla="*/ 31703 w 5728716"/>
              <a:gd name="connsiteY10" fmla="*/ 617737 h 649440"/>
              <a:gd name="connsiteX11" fmla="*/ 0 w 5728716"/>
              <a:gd name="connsiteY11" fmla="*/ 541198 h 649440"/>
              <a:gd name="connsiteX12" fmla="*/ 0 w 5728716"/>
              <a:gd name="connsiteY12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49440">
                <a:moveTo>
                  <a:pt x="0" y="108242"/>
                </a:moveTo>
                <a:cubicBezTo>
                  <a:pt x="0" y="79534"/>
                  <a:pt x="11404" y="52003"/>
                  <a:pt x="31703" y="31703"/>
                </a:cubicBezTo>
                <a:cubicBezTo>
                  <a:pt x="52002" y="11404"/>
                  <a:pt x="79534" y="0"/>
                  <a:pt x="108242" y="0"/>
                </a:cubicBezTo>
                <a:lnTo>
                  <a:pt x="5620474" y="0"/>
                </a:lnTo>
                <a:cubicBezTo>
                  <a:pt x="5649182" y="0"/>
                  <a:pt x="5676713" y="11404"/>
                  <a:pt x="5697013" y="31703"/>
                </a:cubicBezTo>
                <a:cubicBezTo>
                  <a:pt x="5717312" y="52002"/>
                  <a:pt x="5728716" y="79534"/>
                  <a:pt x="5728716" y="108242"/>
                </a:cubicBezTo>
                <a:lnTo>
                  <a:pt x="5728716" y="541198"/>
                </a:lnTo>
                <a:cubicBezTo>
                  <a:pt x="5728716" y="569906"/>
                  <a:pt x="5717312" y="597437"/>
                  <a:pt x="5697013" y="617737"/>
                </a:cubicBezTo>
                <a:cubicBezTo>
                  <a:pt x="5676714" y="638036"/>
                  <a:pt x="5649182" y="649440"/>
                  <a:pt x="5620474" y="649440"/>
                </a:cubicBezTo>
                <a:lnTo>
                  <a:pt x="108242" y="649440"/>
                </a:lnTo>
                <a:cubicBezTo>
                  <a:pt x="79534" y="649440"/>
                  <a:pt x="52003" y="638036"/>
                  <a:pt x="31703" y="617737"/>
                </a:cubicBezTo>
                <a:cubicBezTo>
                  <a:pt x="11404" y="597438"/>
                  <a:pt x="0" y="569906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48235" tIns="31703" rIns="248235" bIns="31703" numCol="1" spcCol="1270" anchor="ctr" anchorCtr="0">
            <a:noAutofit/>
          </a:bodyPr>
          <a:lstStyle/>
          <a:p>
            <a:pPr lvl="0" algn="l" defTabSz="977900" rtl="0"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Later Stage</a:t>
            </a:r>
            <a:endParaRPr lang="fa-IR" sz="2200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0"/>
            <a:ext cx="82296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400" dirty="0" smtClean="0"/>
              <a:t>به‌طور كلی 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VC</a:t>
            </a:r>
            <a:r>
              <a:rPr lang="en-US" sz="2400" dirty="0" smtClean="0"/>
              <a:t> </a:t>
            </a:r>
            <a:r>
              <a:rPr lang="ar-SA" sz="2400" dirty="0" smtClean="0"/>
              <a:t>كوتاه مدت نیست، و نقدینگی </a:t>
            </a:r>
            <a:r>
              <a:rPr lang="fa-IR" sz="2400" dirty="0" smtClean="0"/>
              <a:t>بالایی </a:t>
            </a:r>
            <a:r>
              <a:rPr lang="ar-SA" sz="2400" dirty="0" smtClean="0"/>
              <a:t>هم ندارد</a:t>
            </a:r>
            <a:r>
              <a:rPr lang="en-US" sz="2400" dirty="0" smtClean="0"/>
              <a:t>.</a:t>
            </a:r>
          </a:p>
          <a:p>
            <a:pPr algn="ctr"/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انواع شرکت‌های </a:t>
            </a:r>
            <a:r>
              <a:rPr lang="en-US" dirty="0" smtClean="0"/>
              <a:t>VC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344229" y="3799880"/>
            <a:ext cx="2373002" cy="1537167"/>
          </a:xfrm>
          <a:custGeom>
            <a:avLst/>
            <a:gdLst>
              <a:gd name="connsiteX0" fmla="*/ 0 w 2373002"/>
              <a:gd name="connsiteY0" fmla="*/ 153717 h 1537167"/>
              <a:gd name="connsiteX1" fmla="*/ 45023 w 2373002"/>
              <a:gd name="connsiteY1" fmla="*/ 45023 h 1537167"/>
              <a:gd name="connsiteX2" fmla="*/ 153717 w 2373002"/>
              <a:gd name="connsiteY2" fmla="*/ 0 h 1537167"/>
              <a:gd name="connsiteX3" fmla="*/ 2219285 w 2373002"/>
              <a:gd name="connsiteY3" fmla="*/ 0 h 1537167"/>
              <a:gd name="connsiteX4" fmla="*/ 2327979 w 2373002"/>
              <a:gd name="connsiteY4" fmla="*/ 45023 h 1537167"/>
              <a:gd name="connsiteX5" fmla="*/ 2373002 w 2373002"/>
              <a:gd name="connsiteY5" fmla="*/ 153717 h 1537167"/>
              <a:gd name="connsiteX6" fmla="*/ 2373002 w 2373002"/>
              <a:gd name="connsiteY6" fmla="*/ 1383450 h 1537167"/>
              <a:gd name="connsiteX7" fmla="*/ 2327979 w 2373002"/>
              <a:gd name="connsiteY7" fmla="*/ 1492144 h 1537167"/>
              <a:gd name="connsiteX8" fmla="*/ 2219285 w 2373002"/>
              <a:gd name="connsiteY8" fmla="*/ 1537167 h 1537167"/>
              <a:gd name="connsiteX9" fmla="*/ 153717 w 2373002"/>
              <a:gd name="connsiteY9" fmla="*/ 1537167 h 1537167"/>
              <a:gd name="connsiteX10" fmla="*/ 45023 w 2373002"/>
              <a:gd name="connsiteY10" fmla="*/ 1492144 h 1537167"/>
              <a:gd name="connsiteX11" fmla="*/ 0 w 2373002"/>
              <a:gd name="connsiteY11" fmla="*/ 1383450 h 1537167"/>
              <a:gd name="connsiteX12" fmla="*/ 0 w 2373002"/>
              <a:gd name="connsiteY12" fmla="*/ 153717 h 15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002" h="1537167">
                <a:moveTo>
                  <a:pt x="0" y="153717"/>
                </a:moveTo>
                <a:cubicBezTo>
                  <a:pt x="0" y="112949"/>
                  <a:pt x="16195" y="73850"/>
                  <a:pt x="45023" y="45023"/>
                </a:cubicBezTo>
                <a:cubicBezTo>
                  <a:pt x="73851" y="16196"/>
                  <a:pt x="112949" y="0"/>
                  <a:pt x="153717" y="0"/>
                </a:cubicBezTo>
                <a:lnTo>
                  <a:pt x="2219285" y="0"/>
                </a:lnTo>
                <a:cubicBezTo>
                  <a:pt x="2260053" y="0"/>
                  <a:pt x="2299152" y="16195"/>
                  <a:pt x="2327979" y="45023"/>
                </a:cubicBezTo>
                <a:cubicBezTo>
                  <a:pt x="2356806" y="73851"/>
                  <a:pt x="2373002" y="112949"/>
                  <a:pt x="2373002" y="153717"/>
                </a:cubicBezTo>
                <a:lnTo>
                  <a:pt x="2373002" y="1383450"/>
                </a:lnTo>
                <a:cubicBezTo>
                  <a:pt x="2373002" y="1424218"/>
                  <a:pt x="2356807" y="1463317"/>
                  <a:pt x="2327979" y="1492144"/>
                </a:cubicBezTo>
                <a:cubicBezTo>
                  <a:pt x="2299151" y="1520972"/>
                  <a:pt x="2260053" y="1537167"/>
                  <a:pt x="2219285" y="1537167"/>
                </a:cubicBezTo>
                <a:lnTo>
                  <a:pt x="153717" y="1537167"/>
                </a:lnTo>
                <a:cubicBezTo>
                  <a:pt x="112949" y="1537167"/>
                  <a:pt x="73850" y="1520972"/>
                  <a:pt x="45023" y="1492144"/>
                </a:cubicBezTo>
                <a:cubicBezTo>
                  <a:pt x="16195" y="1463316"/>
                  <a:pt x="0" y="1424218"/>
                  <a:pt x="0" y="1383450"/>
                </a:cubicBezTo>
                <a:lnTo>
                  <a:pt x="0" y="153717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810437" tIns="482829" rIns="98538" bIns="98537" numCol="1" spcCol="1270" anchor="t" anchorCtr="0">
            <a:noAutofit/>
          </a:bodyPr>
          <a:lstStyle/>
          <a:p>
            <a:pPr marL="114300" lvl="1" indent="-114300" algn="ctr" defTabSz="5778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1300" kern="1200" dirty="0" smtClean="0"/>
              <a:t>بانك تجاری، بانك سرمایه‌گذاری، بیمه و </a:t>
            </a:r>
            <a:r>
              <a:rPr lang="fa-IR" sz="1300" kern="1200" dirty="0" smtClean="0"/>
              <a:t>... </a:t>
            </a:r>
            <a:r>
              <a:rPr lang="ar-SA" sz="1300" kern="1200" dirty="0" smtClean="0"/>
              <a:t>یا نمایندۀ سرمایه‌گذاران خارجی </a:t>
            </a:r>
            <a:endParaRPr lang="en-US" sz="1300" kern="1200" dirty="0"/>
          </a:p>
        </p:txBody>
      </p:sp>
      <p:sp>
        <p:nvSpPr>
          <p:cNvPr id="7" name="Freeform 6"/>
          <p:cNvSpPr/>
          <p:nvPr/>
        </p:nvSpPr>
        <p:spPr>
          <a:xfrm>
            <a:off x="1472488" y="3799880"/>
            <a:ext cx="2373002" cy="1537167"/>
          </a:xfrm>
          <a:custGeom>
            <a:avLst/>
            <a:gdLst>
              <a:gd name="connsiteX0" fmla="*/ 0 w 2373002"/>
              <a:gd name="connsiteY0" fmla="*/ 153717 h 1537167"/>
              <a:gd name="connsiteX1" fmla="*/ 45023 w 2373002"/>
              <a:gd name="connsiteY1" fmla="*/ 45023 h 1537167"/>
              <a:gd name="connsiteX2" fmla="*/ 153717 w 2373002"/>
              <a:gd name="connsiteY2" fmla="*/ 0 h 1537167"/>
              <a:gd name="connsiteX3" fmla="*/ 2219285 w 2373002"/>
              <a:gd name="connsiteY3" fmla="*/ 0 h 1537167"/>
              <a:gd name="connsiteX4" fmla="*/ 2327979 w 2373002"/>
              <a:gd name="connsiteY4" fmla="*/ 45023 h 1537167"/>
              <a:gd name="connsiteX5" fmla="*/ 2373002 w 2373002"/>
              <a:gd name="connsiteY5" fmla="*/ 153717 h 1537167"/>
              <a:gd name="connsiteX6" fmla="*/ 2373002 w 2373002"/>
              <a:gd name="connsiteY6" fmla="*/ 1383450 h 1537167"/>
              <a:gd name="connsiteX7" fmla="*/ 2327979 w 2373002"/>
              <a:gd name="connsiteY7" fmla="*/ 1492144 h 1537167"/>
              <a:gd name="connsiteX8" fmla="*/ 2219285 w 2373002"/>
              <a:gd name="connsiteY8" fmla="*/ 1537167 h 1537167"/>
              <a:gd name="connsiteX9" fmla="*/ 153717 w 2373002"/>
              <a:gd name="connsiteY9" fmla="*/ 1537167 h 1537167"/>
              <a:gd name="connsiteX10" fmla="*/ 45023 w 2373002"/>
              <a:gd name="connsiteY10" fmla="*/ 1492144 h 1537167"/>
              <a:gd name="connsiteX11" fmla="*/ 0 w 2373002"/>
              <a:gd name="connsiteY11" fmla="*/ 1383450 h 1537167"/>
              <a:gd name="connsiteX12" fmla="*/ 0 w 2373002"/>
              <a:gd name="connsiteY12" fmla="*/ 153717 h 15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002" h="1537167">
                <a:moveTo>
                  <a:pt x="0" y="153717"/>
                </a:moveTo>
                <a:cubicBezTo>
                  <a:pt x="0" y="112949"/>
                  <a:pt x="16195" y="73850"/>
                  <a:pt x="45023" y="45023"/>
                </a:cubicBezTo>
                <a:cubicBezTo>
                  <a:pt x="73851" y="16196"/>
                  <a:pt x="112949" y="0"/>
                  <a:pt x="153717" y="0"/>
                </a:cubicBezTo>
                <a:lnTo>
                  <a:pt x="2219285" y="0"/>
                </a:lnTo>
                <a:cubicBezTo>
                  <a:pt x="2260053" y="0"/>
                  <a:pt x="2299152" y="16195"/>
                  <a:pt x="2327979" y="45023"/>
                </a:cubicBezTo>
                <a:cubicBezTo>
                  <a:pt x="2356806" y="73851"/>
                  <a:pt x="2373002" y="112949"/>
                  <a:pt x="2373002" y="153717"/>
                </a:cubicBezTo>
                <a:lnTo>
                  <a:pt x="2373002" y="1383450"/>
                </a:lnTo>
                <a:cubicBezTo>
                  <a:pt x="2373002" y="1424218"/>
                  <a:pt x="2356807" y="1463317"/>
                  <a:pt x="2327979" y="1492144"/>
                </a:cubicBezTo>
                <a:cubicBezTo>
                  <a:pt x="2299151" y="1520972"/>
                  <a:pt x="2260053" y="1537167"/>
                  <a:pt x="2219285" y="1537167"/>
                </a:cubicBezTo>
                <a:lnTo>
                  <a:pt x="153717" y="1537167"/>
                </a:lnTo>
                <a:cubicBezTo>
                  <a:pt x="112949" y="1537167"/>
                  <a:pt x="73850" y="1520972"/>
                  <a:pt x="45023" y="1492144"/>
                </a:cubicBezTo>
                <a:cubicBezTo>
                  <a:pt x="16195" y="1463316"/>
                  <a:pt x="0" y="1424218"/>
                  <a:pt x="0" y="1383450"/>
                </a:cubicBezTo>
                <a:lnTo>
                  <a:pt x="0" y="153717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98537" tIns="482829" rIns="810438" bIns="98537" numCol="1" spcCol="1270" anchor="t" anchorCtr="0">
            <a:noAutofit/>
          </a:bodyPr>
          <a:lstStyle/>
          <a:p>
            <a:pPr marL="114300" lvl="1" indent="-114300" algn="ctr" defTabSz="5778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1300" kern="1200" dirty="0" smtClean="0"/>
              <a:t>سرمایه‌گذاری مستقیم</a:t>
            </a:r>
            <a:r>
              <a:rPr lang="fa-IR" sz="1300" kern="1200" dirty="0" smtClean="0"/>
              <a:t>  </a:t>
            </a:r>
            <a:r>
              <a:rPr lang="en-US" sz="1300" kern="1200" dirty="0" smtClean="0"/>
              <a:t> </a:t>
            </a:r>
            <a:r>
              <a:rPr lang="en-US" sz="1300" kern="1200" dirty="0" smtClean="0">
                <a:latin typeface="Times New Roman" pitchFamily="18" charset="0"/>
                <a:cs typeface="Times New Roman" pitchFamily="18" charset="0"/>
              </a:rPr>
              <a:t>Corporate Venture Investor</a:t>
            </a:r>
            <a:r>
              <a:rPr lang="en-US" sz="1300" kern="1200" dirty="0" smtClean="0"/>
              <a:t> </a:t>
            </a:r>
            <a:endParaRPr lang="fa-IR" sz="1300" kern="1200" dirty="0"/>
          </a:p>
        </p:txBody>
      </p:sp>
      <p:sp>
        <p:nvSpPr>
          <p:cNvPr id="8" name="Freeform 7"/>
          <p:cNvSpPr/>
          <p:nvPr/>
        </p:nvSpPr>
        <p:spPr>
          <a:xfrm>
            <a:off x="5344229" y="533400"/>
            <a:ext cx="2373002" cy="1537167"/>
          </a:xfrm>
          <a:custGeom>
            <a:avLst/>
            <a:gdLst>
              <a:gd name="connsiteX0" fmla="*/ 0 w 2373002"/>
              <a:gd name="connsiteY0" fmla="*/ 153717 h 1537167"/>
              <a:gd name="connsiteX1" fmla="*/ 45023 w 2373002"/>
              <a:gd name="connsiteY1" fmla="*/ 45023 h 1537167"/>
              <a:gd name="connsiteX2" fmla="*/ 153717 w 2373002"/>
              <a:gd name="connsiteY2" fmla="*/ 0 h 1537167"/>
              <a:gd name="connsiteX3" fmla="*/ 2219285 w 2373002"/>
              <a:gd name="connsiteY3" fmla="*/ 0 h 1537167"/>
              <a:gd name="connsiteX4" fmla="*/ 2327979 w 2373002"/>
              <a:gd name="connsiteY4" fmla="*/ 45023 h 1537167"/>
              <a:gd name="connsiteX5" fmla="*/ 2373002 w 2373002"/>
              <a:gd name="connsiteY5" fmla="*/ 153717 h 1537167"/>
              <a:gd name="connsiteX6" fmla="*/ 2373002 w 2373002"/>
              <a:gd name="connsiteY6" fmla="*/ 1383450 h 1537167"/>
              <a:gd name="connsiteX7" fmla="*/ 2327979 w 2373002"/>
              <a:gd name="connsiteY7" fmla="*/ 1492144 h 1537167"/>
              <a:gd name="connsiteX8" fmla="*/ 2219285 w 2373002"/>
              <a:gd name="connsiteY8" fmla="*/ 1537167 h 1537167"/>
              <a:gd name="connsiteX9" fmla="*/ 153717 w 2373002"/>
              <a:gd name="connsiteY9" fmla="*/ 1537167 h 1537167"/>
              <a:gd name="connsiteX10" fmla="*/ 45023 w 2373002"/>
              <a:gd name="connsiteY10" fmla="*/ 1492144 h 1537167"/>
              <a:gd name="connsiteX11" fmla="*/ 0 w 2373002"/>
              <a:gd name="connsiteY11" fmla="*/ 1383450 h 1537167"/>
              <a:gd name="connsiteX12" fmla="*/ 0 w 2373002"/>
              <a:gd name="connsiteY12" fmla="*/ 153717 h 15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002" h="1537167">
                <a:moveTo>
                  <a:pt x="0" y="153717"/>
                </a:moveTo>
                <a:cubicBezTo>
                  <a:pt x="0" y="112949"/>
                  <a:pt x="16195" y="73850"/>
                  <a:pt x="45023" y="45023"/>
                </a:cubicBezTo>
                <a:cubicBezTo>
                  <a:pt x="73851" y="16196"/>
                  <a:pt x="112949" y="0"/>
                  <a:pt x="153717" y="0"/>
                </a:cubicBezTo>
                <a:lnTo>
                  <a:pt x="2219285" y="0"/>
                </a:lnTo>
                <a:cubicBezTo>
                  <a:pt x="2260053" y="0"/>
                  <a:pt x="2299152" y="16195"/>
                  <a:pt x="2327979" y="45023"/>
                </a:cubicBezTo>
                <a:cubicBezTo>
                  <a:pt x="2356806" y="73851"/>
                  <a:pt x="2373002" y="112949"/>
                  <a:pt x="2373002" y="153717"/>
                </a:cubicBezTo>
                <a:lnTo>
                  <a:pt x="2373002" y="1383450"/>
                </a:lnTo>
                <a:cubicBezTo>
                  <a:pt x="2373002" y="1424218"/>
                  <a:pt x="2356807" y="1463317"/>
                  <a:pt x="2327979" y="1492144"/>
                </a:cubicBezTo>
                <a:cubicBezTo>
                  <a:pt x="2299151" y="1520972"/>
                  <a:pt x="2260053" y="1537167"/>
                  <a:pt x="2219285" y="1537167"/>
                </a:cubicBezTo>
                <a:lnTo>
                  <a:pt x="153717" y="1537167"/>
                </a:lnTo>
                <a:cubicBezTo>
                  <a:pt x="112949" y="1537167"/>
                  <a:pt x="73850" y="1520972"/>
                  <a:pt x="45023" y="1492144"/>
                </a:cubicBezTo>
                <a:cubicBezTo>
                  <a:pt x="16195" y="1463316"/>
                  <a:pt x="0" y="1424218"/>
                  <a:pt x="0" y="1383450"/>
                </a:cubicBezTo>
                <a:lnTo>
                  <a:pt x="0" y="153717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810437" tIns="98537" rIns="98538" bIns="482829" numCol="1" spcCol="1270" anchor="t" anchorCtr="0">
            <a:noAutofit/>
          </a:bodyPr>
          <a:lstStyle/>
          <a:p>
            <a:pPr marL="114300" lvl="1" indent="-114300" algn="ctr" defTabSz="577850" rtl="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00" kern="1200" dirty="0" smtClean="0"/>
              <a:t>Private Independent Firm</a:t>
            </a:r>
            <a:r>
              <a:rPr lang="fa-IR" sz="1300" kern="1200" dirty="0" smtClean="0"/>
              <a:t> </a:t>
            </a:r>
            <a:r>
              <a:rPr lang="en-US" sz="1300" kern="1200" dirty="0" smtClean="0"/>
              <a:t>	</a:t>
            </a:r>
            <a:endParaRPr lang="en-US" sz="1300" kern="1200" dirty="0"/>
          </a:p>
        </p:txBody>
      </p:sp>
      <p:sp>
        <p:nvSpPr>
          <p:cNvPr id="9" name="Freeform 8"/>
          <p:cNvSpPr/>
          <p:nvPr/>
        </p:nvSpPr>
        <p:spPr>
          <a:xfrm>
            <a:off x="1472488" y="533400"/>
            <a:ext cx="2373002" cy="1537167"/>
          </a:xfrm>
          <a:custGeom>
            <a:avLst/>
            <a:gdLst>
              <a:gd name="connsiteX0" fmla="*/ 0 w 2373002"/>
              <a:gd name="connsiteY0" fmla="*/ 153717 h 1537167"/>
              <a:gd name="connsiteX1" fmla="*/ 45023 w 2373002"/>
              <a:gd name="connsiteY1" fmla="*/ 45023 h 1537167"/>
              <a:gd name="connsiteX2" fmla="*/ 153717 w 2373002"/>
              <a:gd name="connsiteY2" fmla="*/ 0 h 1537167"/>
              <a:gd name="connsiteX3" fmla="*/ 2219285 w 2373002"/>
              <a:gd name="connsiteY3" fmla="*/ 0 h 1537167"/>
              <a:gd name="connsiteX4" fmla="*/ 2327979 w 2373002"/>
              <a:gd name="connsiteY4" fmla="*/ 45023 h 1537167"/>
              <a:gd name="connsiteX5" fmla="*/ 2373002 w 2373002"/>
              <a:gd name="connsiteY5" fmla="*/ 153717 h 1537167"/>
              <a:gd name="connsiteX6" fmla="*/ 2373002 w 2373002"/>
              <a:gd name="connsiteY6" fmla="*/ 1383450 h 1537167"/>
              <a:gd name="connsiteX7" fmla="*/ 2327979 w 2373002"/>
              <a:gd name="connsiteY7" fmla="*/ 1492144 h 1537167"/>
              <a:gd name="connsiteX8" fmla="*/ 2219285 w 2373002"/>
              <a:gd name="connsiteY8" fmla="*/ 1537167 h 1537167"/>
              <a:gd name="connsiteX9" fmla="*/ 153717 w 2373002"/>
              <a:gd name="connsiteY9" fmla="*/ 1537167 h 1537167"/>
              <a:gd name="connsiteX10" fmla="*/ 45023 w 2373002"/>
              <a:gd name="connsiteY10" fmla="*/ 1492144 h 1537167"/>
              <a:gd name="connsiteX11" fmla="*/ 0 w 2373002"/>
              <a:gd name="connsiteY11" fmla="*/ 1383450 h 1537167"/>
              <a:gd name="connsiteX12" fmla="*/ 0 w 2373002"/>
              <a:gd name="connsiteY12" fmla="*/ 153717 h 15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3002" h="1537167">
                <a:moveTo>
                  <a:pt x="0" y="153717"/>
                </a:moveTo>
                <a:cubicBezTo>
                  <a:pt x="0" y="112949"/>
                  <a:pt x="16195" y="73850"/>
                  <a:pt x="45023" y="45023"/>
                </a:cubicBezTo>
                <a:cubicBezTo>
                  <a:pt x="73851" y="16196"/>
                  <a:pt x="112949" y="0"/>
                  <a:pt x="153717" y="0"/>
                </a:cubicBezTo>
                <a:lnTo>
                  <a:pt x="2219285" y="0"/>
                </a:lnTo>
                <a:cubicBezTo>
                  <a:pt x="2260053" y="0"/>
                  <a:pt x="2299152" y="16195"/>
                  <a:pt x="2327979" y="45023"/>
                </a:cubicBezTo>
                <a:cubicBezTo>
                  <a:pt x="2356806" y="73851"/>
                  <a:pt x="2373002" y="112949"/>
                  <a:pt x="2373002" y="153717"/>
                </a:cubicBezTo>
                <a:lnTo>
                  <a:pt x="2373002" y="1383450"/>
                </a:lnTo>
                <a:cubicBezTo>
                  <a:pt x="2373002" y="1424218"/>
                  <a:pt x="2356807" y="1463317"/>
                  <a:pt x="2327979" y="1492144"/>
                </a:cubicBezTo>
                <a:cubicBezTo>
                  <a:pt x="2299151" y="1520972"/>
                  <a:pt x="2260053" y="1537167"/>
                  <a:pt x="2219285" y="1537167"/>
                </a:cubicBezTo>
                <a:lnTo>
                  <a:pt x="153717" y="1537167"/>
                </a:lnTo>
                <a:cubicBezTo>
                  <a:pt x="112949" y="1537167"/>
                  <a:pt x="73850" y="1520972"/>
                  <a:pt x="45023" y="1492144"/>
                </a:cubicBezTo>
                <a:cubicBezTo>
                  <a:pt x="16195" y="1463316"/>
                  <a:pt x="0" y="1424218"/>
                  <a:pt x="0" y="1383450"/>
                </a:cubicBezTo>
                <a:lnTo>
                  <a:pt x="0" y="153717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98537" tIns="98537" rIns="810438" bIns="482829" numCol="1" spcCol="1270" anchor="t" anchorCtr="0">
            <a:noAutofit/>
          </a:bodyPr>
          <a:lstStyle/>
          <a:p>
            <a:pPr marL="114300" lvl="1" indent="-114300" algn="r" defTabSz="5778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1300" kern="1200" dirty="0" smtClean="0"/>
              <a:t>صندوق‌های سازمان‌یافته به شكل تضامنی با مسئولیت محدود </a:t>
            </a:r>
            <a:endParaRPr lang="en-US" sz="1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2466843" y="807207"/>
            <a:ext cx="2079979" cy="2079979"/>
          </a:xfrm>
          <a:custGeom>
            <a:avLst/>
            <a:gdLst>
              <a:gd name="connsiteX0" fmla="*/ 0 w 2079979"/>
              <a:gd name="connsiteY0" fmla="*/ 2079979 h 2079979"/>
              <a:gd name="connsiteX1" fmla="*/ 609214 w 2079979"/>
              <a:gd name="connsiteY1" fmla="*/ 609212 h 2079979"/>
              <a:gd name="connsiteX2" fmla="*/ 2079983 w 2079979"/>
              <a:gd name="connsiteY2" fmla="*/ 2 h 2079979"/>
              <a:gd name="connsiteX3" fmla="*/ 2079979 w 2079979"/>
              <a:gd name="connsiteY3" fmla="*/ 2079979 h 2079979"/>
              <a:gd name="connsiteX4" fmla="*/ 0 w 2079979"/>
              <a:gd name="connsiteY4" fmla="*/ 2079979 h 207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979" h="2079979">
                <a:moveTo>
                  <a:pt x="0" y="2079979"/>
                </a:moveTo>
                <a:cubicBezTo>
                  <a:pt x="1" y="1528334"/>
                  <a:pt x="219141" y="999283"/>
                  <a:pt x="609214" y="609212"/>
                </a:cubicBezTo>
                <a:cubicBezTo>
                  <a:pt x="999286" y="219141"/>
                  <a:pt x="1528338" y="1"/>
                  <a:pt x="2079983" y="2"/>
                </a:cubicBezTo>
                <a:cubicBezTo>
                  <a:pt x="2079982" y="693328"/>
                  <a:pt x="2079980" y="1386653"/>
                  <a:pt x="2079979" y="2079979"/>
                </a:cubicBezTo>
                <a:lnTo>
                  <a:pt x="0" y="2079979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708781" tIns="708778" rIns="99568" bIns="99568" numCol="1" spcCol="1270" anchor="ctr" anchorCtr="0">
            <a:noAutofit/>
          </a:bodyPr>
          <a:lstStyle/>
          <a:p>
            <a:pPr lvl="0" algn="ctr" defTabSz="622300" rtl="1">
              <a:spcBef>
                <a:spcPct val="0"/>
              </a:spcBef>
              <a:spcAft>
                <a:spcPct val="35000"/>
              </a:spcAft>
            </a:pPr>
            <a:r>
              <a:rPr lang="ar-SA" sz="1400" b="1" kern="1200" dirty="0" smtClean="0">
                <a:cs typeface="B Nazanin" pitchFamily="2" charset="-78"/>
              </a:rPr>
              <a:t>شكل غالب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42896" y="807207"/>
            <a:ext cx="2079979" cy="2079979"/>
          </a:xfrm>
          <a:custGeom>
            <a:avLst/>
            <a:gdLst>
              <a:gd name="connsiteX0" fmla="*/ 0 w 2079979"/>
              <a:gd name="connsiteY0" fmla="*/ 2079979 h 2079979"/>
              <a:gd name="connsiteX1" fmla="*/ 609214 w 2079979"/>
              <a:gd name="connsiteY1" fmla="*/ 609212 h 2079979"/>
              <a:gd name="connsiteX2" fmla="*/ 2079983 w 2079979"/>
              <a:gd name="connsiteY2" fmla="*/ 2 h 2079979"/>
              <a:gd name="connsiteX3" fmla="*/ 2079979 w 2079979"/>
              <a:gd name="connsiteY3" fmla="*/ 2079979 h 2079979"/>
              <a:gd name="connsiteX4" fmla="*/ 0 w 2079979"/>
              <a:gd name="connsiteY4" fmla="*/ 2079979 h 207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979" h="2079979">
                <a:moveTo>
                  <a:pt x="0" y="0"/>
                </a:moveTo>
                <a:cubicBezTo>
                  <a:pt x="551645" y="1"/>
                  <a:pt x="1080696" y="219141"/>
                  <a:pt x="1470767" y="609214"/>
                </a:cubicBezTo>
                <a:cubicBezTo>
                  <a:pt x="1860838" y="999286"/>
                  <a:pt x="2079978" y="1528338"/>
                  <a:pt x="2079977" y="2079982"/>
                </a:cubicBezTo>
                <a:cubicBezTo>
                  <a:pt x="1386651" y="2079981"/>
                  <a:pt x="693326" y="2079979"/>
                  <a:pt x="0" y="2079979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99569" tIns="708781" rIns="708777" bIns="99568" numCol="1" spcCol="1270" anchor="ctr" anchorCtr="0">
            <a:noAutofit/>
          </a:bodyPr>
          <a:lstStyle/>
          <a:p>
            <a:pPr lvl="0" algn="ctr" defTabSz="622300" rtl="1">
              <a:spcBef>
                <a:spcPct val="0"/>
              </a:spcBef>
              <a:spcAft>
                <a:spcPct val="35000"/>
              </a:spcAft>
            </a:pPr>
            <a:r>
              <a:rPr lang="ar-SA" sz="1400" b="1" kern="1200" dirty="0" smtClean="0">
                <a:cs typeface="B Nazanin" pitchFamily="2" charset="-78"/>
              </a:rPr>
              <a:t>شركت </a:t>
            </a:r>
            <a:r>
              <a:rPr lang="en-US" sz="1400" b="1" kern="1200" dirty="0" smtClean="0">
                <a:cs typeface="B Nazanin" pitchFamily="2" charset="-78"/>
              </a:rPr>
              <a:t>VC </a:t>
            </a:r>
            <a:r>
              <a:rPr lang="ar-SA" sz="1400" b="1" kern="1200" dirty="0" smtClean="0">
                <a:cs typeface="B Nazanin" pitchFamily="2" charset="-78"/>
              </a:rPr>
              <a:t>مستقل از مؤسسات مالی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 rot="21600000">
            <a:off x="4642896" y="2983259"/>
            <a:ext cx="2079979" cy="2079980"/>
          </a:xfrm>
          <a:custGeom>
            <a:avLst/>
            <a:gdLst>
              <a:gd name="connsiteX0" fmla="*/ 0 w 2079979"/>
              <a:gd name="connsiteY0" fmla="*/ 2079979 h 2079979"/>
              <a:gd name="connsiteX1" fmla="*/ 609214 w 2079979"/>
              <a:gd name="connsiteY1" fmla="*/ 609212 h 2079979"/>
              <a:gd name="connsiteX2" fmla="*/ 2079983 w 2079979"/>
              <a:gd name="connsiteY2" fmla="*/ 2 h 2079979"/>
              <a:gd name="connsiteX3" fmla="*/ 2079979 w 2079979"/>
              <a:gd name="connsiteY3" fmla="*/ 2079979 h 2079979"/>
              <a:gd name="connsiteX4" fmla="*/ 0 w 2079979"/>
              <a:gd name="connsiteY4" fmla="*/ 2079979 h 207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979" h="2079979">
                <a:moveTo>
                  <a:pt x="2079979" y="0"/>
                </a:moveTo>
                <a:cubicBezTo>
                  <a:pt x="2079978" y="551645"/>
                  <a:pt x="1860838" y="1080696"/>
                  <a:pt x="1470765" y="1470767"/>
                </a:cubicBezTo>
                <a:cubicBezTo>
                  <a:pt x="1080693" y="1860838"/>
                  <a:pt x="551641" y="2079978"/>
                  <a:pt x="-3" y="2079977"/>
                </a:cubicBezTo>
                <a:cubicBezTo>
                  <a:pt x="-2" y="1386651"/>
                  <a:pt x="0" y="693326"/>
                  <a:pt x="0" y="0"/>
                </a:cubicBezTo>
                <a:lnTo>
                  <a:pt x="2079979" y="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99568" tIns="99569" rIns="708781" bIns="708778" numCol="1" spcCol="1270" anchor="ctr" anchorCtr="0">
            <a:noAutofit/>
          </a:bodyPr>
          <a:lstStyle/>
          <a:p>
            <a:pPr lvl="0" algn="ctr" defTabSz="622300" rtl="1">
              <a:spcBef>
                <a:spcPct val="0"/>
              </a:spcBef>
              <a:spcAft>
                <a:spcPct val="35000"/>
              </a:spcAft>
            </a:pPr>
            <a:r>
              <a:rPr lang="ar-SA" sz="1400" b="1" kern="1200" dirty="0" smtClean="0">
                <a:cs typeface="B Nazanin" pitchFamily="2" charset="-78"/>
              </a:rPr>
              <a:t>شركت</a:t>
            </a:r>
            <a:r>
              <a:rPr lang="en-US" sz="1400" b="1" kern="1200" dirty="0" smtClean="0">
                <a:cs typeface="B Nazanin" pitchFamily="2" charset="-78"/>
              </a:rPr>
              <a:t> VC </a:t>
            </a:r>
            <a:r>
              <a:rPr lang="ar-SA" sz="1400" b="1" kern="1200" dirty="0" smtClean="0">
                <a:cs typeface="B Nazanin" pitchFamily="2" charset="-78"/>
              </a:rPr>
              <a:t>وابسته یا تابع</a:t>
            </a:r>
            <a:r>
              <a:rPr lang="fa-IR" sz="1400" b="1" kern="1200" dirty="0" smtClean="0">
                <a:cs typeface="B Nazanin" pitchFamily="2" charset="-78"/>
              </a:rPr>
              <a:t>ۀ </a:t>
            </a:r>
            <a:r>
              <a:rPr lang="ar-SA" sz="1400" b="1" kern="1200" dirty="0" smtClean="0">
                <a:cs typeface="B Nazanin" pitchFamily="2" charset="-78"/>
              </a:rPr>
              <a:t>مؤسسات مالی</a:t>
            </a:r>
            <a:endParaRPr lang="fa-IR" sz="1400" b="1" kern="1200" dirty="0">
              <a:cs typeface="B Nazanin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 rot="21600000">
            <a:off x="2466843" y="2983260"/>
            <a:ext cx="2079979" cy="2079979"/>
          </a:xfrm>
          <a:custGeom>
            <a:avLst/>
            <a:gdLst>
              <a:gd name="connsiteX0" fmla="*/ 0 w 2079979"/>
              <a:gd name="connsiteY0" fmla="*/ 2079979 h 2079979"/>
              <a:gd name="connsiteX1" fmla="*/ 609214 w 2079979"/>
              <a:gd name="connsiteY1" fmla="*/ 609212 h 2079979"/>
              <a:gd name="connsiteX2" fmla="*/ 2079983 w 2079979"/>
              <a:gd name="connsiteY2" fmla="*/ 2 h 2079979"/>
              <a:gd name="connsiteX3" fmla="*/ 2079979 w 2079979"/>
              <a:gd name="connsiteY3" fmla="*/ 2079979 h 2079979"/>
              <a:gd name="connsiteX4" fmla="*/ 0 w 2079979"/>
              <a:gd name="connsiteY4" fmla="*/ 2079979 h 207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979" h="2079979">
                <a:moveTo>
                  <a:pt x="2079979" y="2079979"/>
                </a:moveTo>
                <a:cubicBezTo>
                  <a:pt x="1528334" y="2079978"/>
                  <a:pt x="999283" y="1860838"/>
                  <a:pt x="609212" y="1470765"/>
                </a:cubicBezTo>
                <a:cubicBezTo>
                  <a:pt x="219141" y="1080693"/>
                  <a:pt x="1" y="551641"/>
                  <a:pt x="2" y="-3"/>
                </a:cubicBezTo>
                <a:cubicBezTo>
                  <a:pt x="693328" y="-2"/>
                  <a:pt x="1386653" y="0"/>
                  <a:pt x="2079979" y="0"/>
                </a:cubicBezTo>
                <a:lnTo>
                  <a:pt x="2079979" y="2079979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708779" tIns="99568" rIns="99567" bIns="708781" numCol="1" spcCol="1270" anchor="ctr" anchorCtr="0">
            <a:noAutofit/>
          </a:bodyPr>
          <a:lstStyle/>
          <a:p>
            <a:pPr lvl="0" algn="ctr" defTabSz="622300" rtl="1">
              <a:spcBef>
                <a:spcPct val="0"/>
              </a:spcBef>
              <a:spcAft>
                <a:spcPct val="35000"/>
              </a:spcAft>
            </a:pPr>
            <a:r>
              <a:rPr lang="ar-SA" sz="1400" b="1" kern="1200" dirty="0" smtClean="0">
                <a:cs typeface="B Nazanin" pitchFamily="2" charset="-78"/>
              </a:rPr>
              <a:t>شركت</a:t>
            </a:r>
            <a:r>
              <a:rPr lang="en-US" sz="1400" b="1" kern="1200" dirty="0" smtClean="0">
                <a:cs typeface="B Nazanin" pitchFamily="2" charset="-78"/>
              </a:rPr>
              <a:t> VC </a:t>
            </a:r>
            <a:r>
              <a:rPr lang="ar-SA" sz="1400" b="1" kern="1200" dirty="0" smtClean="0">
                <a:cs typeface="B Nazanin" pitchFamily="2" charset="-78"/>
              </a:rPr>
              <a:t>تابعۀ شركت‌های سهامی صنعتی و شركت‌های غیر مالی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4235787" y="2502895"/>
            <a:ext cx="718145" cy="624474"/>
          </a:xfrm>
          <a:prstGeom prst="circular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ircular Arrow 14"/>
          <p:cNvSpPr/>
          <p:nvPr/>
        </p:nvSpPr>
        <p:spPr>
          <a:xfrm rot="10800000">
            <a:off x="4235787" y="2743078"/>
            <a:ext cx="718145" cy="624474"/>
          </a:xfrm>
          <a:prstGeom prst="circular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انواع شرکت‌های </a:t>
            </a:r>
            <a:r>
              <a:rPr lang="en-US" dirty="0" smtClean="0"/>
              <a:t>VC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611928"/>
            <a:ext cx="6792620" cy="1857600"/>
          </a:xfrm>
          <a:custGeom>
            <a:avLst/>
            <a:gdLst>
              <a:gd name="connsiteX0" fmla="*/ 0 w 6792620"/>
              <a:gd name="connsiteY0" fmla="*/ 185760 h 1857600"/>
              <a:gd name="connsiteX1" fmla="*/ 54408 w 6792620"/>
              <a:gd name="connsiteY1" fmla="*/ 54408 h 1857600"/>
              <a:gd name="connsiteX2" fmla="*/ 185760 w 6792620"/>
              <a:gd name="connsiteY2" fmla="*/ 0 h 1857600"/>
              <a:gd name="connsiteX3" fmla="*/ 6606860 w 6792620"/>
              <a:gd name="connsiteY3" fmla="*/ 0 h 1857600"/>
              <a:gd name="connsiteX4" fmla="*/ 6738212 w 6792620"/>
              <a:gd name="connsiteY4" fmla="*/ 54408 h 1857600"/>
              <a:gd name="connsiteX5" fmla="*/ 6792620 w 6792620"/>
              <a:gd name="connsiteY5" fmla="*/ 185760 h 1857600"/>
              <a:gd name="connsiteX6" fmla="*/ 6792620 w 6792620"/>
              <a:gd name="connsiteY6" fmla="*/ 1671840 h 1857600"/>
              <a:gd name="connsiteX7" fmla="*/ 6738212 w 6792620"/>
              <a:gd name="connsiteY7" fmla="*/ 1803192 h 1857600"/>
              <a:gd name="connsiteX8" fmla="*/ 6606860 w 6792620"/>
              <a:gd name="connsiteY8" fmla="*/ 1857600 h 1857600"/>
              <a:gd name="connsiteX9" fmla="*/ 185760 w 6792620"/>
              <a:gd name="connsiteY9" fmla="*/ 1857600 h 1857600"/>
              <a:gd name="connsiteX10" fmla="*/ 54408 w 6792620"/>
              <a:gd name="connsiteY10" fmla="*/ 1803192 h 1857600"/>
              <a:gd name="connsiteX11" fmla="*/ 0 w 6792620"/>
              <a:gd name="connsiteY11" fmla="*/ 1671840 h 1857600"/>
              <a:gd name="connsiteX12" fmla="*/ 0 w 6792620"/>
              <a:gd name="connsiteY12" fmla="*/ 185760 h 18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1857600">
                <a:moveTo>
                  <a:pt x="0" y="185760"/>
                </a:moveTo>
                <a:cubicBezTo>
                  <a:pt x="0" y="136493"/>
                  <a:pt x="19571" y="89245"/>
                  <a:pt x="54408" y="54408"/>
                </a:cubicBezTo>
                <a:cubicBezTo>
                  <a:pt x="89245" y="19571"/>
                  <a:pt x="136494" y="0"/>
                  <a:pt x="185760" y="0"/>
                </a:cubicBezTo>
                <a:lnTo>
                  <a:pt x="6606860" y="0"/>
                </a:lnTo>
                <a:cubicBezTo>
                  <a:pt x="6656127" y="0"/>
                  <a:pt x="6703375" y="19571"/>
                  <a:pt x="6738212" y="54408"/>
                </a:cubicBezTo>
                <a:cubicBezTo>
                  <a:pt x="6773049" y="89245"/>
                  <a:pt x="6792620" y="136494"/>
                  <a:pt x="6792620" y="185760"/>
                </a:cubicBezTo>
                <a:lnTo>
                  <a:pt x="6792620" y="1671840"/>
                </a:lnTo>
                <a:cubicBezTo>
                  <a:pt x="6792620" y="1721107"/>
                  <a:pt x="6773049" y="1768355"/>
                  <a:pt x="6738212" y="1803192"/>
                </a:cubicBezTo>
                <a:cubicBezTo>
                  <a:pt x="6703375" y="1838029"/>
                  <a:pt x="6656126" y="1857600"/>
                  <a:pt x="6606860" y="1857600"/>
                </a:cubicBezTo>
                <a:lnTo>
                  <a:pt x="185760" y="1857600"/>
                </a:lnTo>
                <a:cubicBezTo>
                  <a:pt x="136493" y="1857600"/>
                  <a:pt x="89245" y="1838029"/>
                  <a:pt x="54408" y="1803192"/>
                </a:cubicBezTo>
                <a:cubicBezTo>
                  <a:pt x="19571" y="1768355"/>
                  <a:pt x="0" y="1721106"/>
                  <a:pt x="0" y="1671840"/>
                </a:cubicBezTo>
                <a:lnTo>
                  <a:pt x="0" y="18576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5816" tIns="305816" rIns="305816" bIns="783030" numCol="1" spcCol="1270" anchor="t" anchorCtr="0">
            <a:noAutofit/>
          </a:bodyPr>
          <a:lstStyle/>
          <a:p>
            <a:pPr lvl="0" algn="ctr" defTabSz="1911350" rtl="1">
              <a:spcBef>
                <a:spcPct val="0"/>
              </a:spcBef>
              <a:spcAft>
                <a:spcPct val="35000"/>
              </a:spcAft>
            </a:pPr>
            <a:r>
              <a:rPr lang="fa-IR" sz="4300" kern="1200" dirty="0" smtClean="0"/>
              <a:t>شركت</a:t>
            </a:r>
            <a:r>
              <a:rPr lang="en-US" sz="4300" kern="1200" dirty="0" smtClean="0"/>
              <a:t>VC </a:t>
            </a:r>
            <a:r>
              <a:rPr lang="fa-IR" sz="4300" kern="1200" dirty="0" smtClean="0"/>
              <a:t>وابسته به دولت </a:t>
            </a:r>
            <a:endParaRPr lang="fa-IR" sz="4300" kern="1200" dirty="0"/>
          </a:p>
        </p:txBody>
      </p:sp>
      <p:sp>
        <p:nvSpPr>
          <p:cNvPr id="6" name="Freeform 5"/>
          <p:cNvSpPr/>
          <p:nvPr/>
        </p:nvSpPr>
        <p:spPr>
          <a:xfrm>
            <a:off x="1894179" y="1850327"/>
            <a:ext cx="6792620" cy="2786399"/>
          </a:xfrm>
          <a:custGeom>
            <a:avLst/>
            <a:gdLst>
              <a:gd name="connsiteX0" fmla="*/ 0 w 6792620"/>
              <a:gd name="connsiteY0" fmla="*/ 278640 h 2786399"/>
              <a:gd name="connsiteX1" fmla="*/ 81612 w 6792620"/>
              <a:gd name="connsiteY1" fmla="*/ 81612 h 2786399"/>
              <a:gd name="connsiteX2" fmla="*/ 278640 w 6792620"/>
              <a:gd name="connsiteY2" fmla="*/ 1 h 2786399"/>
              <a:gd name="connsiteX3" fmla="*/ 6513980 w 6792620"/>
              <a:gd name="connsiteY3" fmla="*/ 0 h 2786399"/>
              <a:gd name="connsiteX4" fmla="*/ 6711008 w 6792620"/>
              <a:gd name="connsiteY4" fmla="*/ 81612 h 2786399"/>
              <a:gd name="connsiteX5" fmla="*/ 6792619 w 6792620"/>
              <a:gd name="connsiteY5" fmla="*/ 278640 h 2786399"/>
              <a:gd name="connsiteX6" fmla="*/ 6792620 w 6792620"/>
              <a:gd name="connsiteY6" fmla="*/ 2507759 h 2786399"/>
              <a:gd name="connsiteX7" fmla="*/ 6711008 w 6792620"/>
              <a:gd name="connsiteY7" fmla="*/ 2704787 h 2786399"/>
              <a:gd name="connsiteX8" fmla="*/ 6513980 w 6792620"/>
              <a:gd name="connsiteY8" fmla="*/ 2786399 h 2786399"/>
              <a:gd name="connsiteX9" fmla="*/ 278640 w 6792620"/>
              <a:gd name="connsiteY9" fmla="*/ 2786399 h 2786399"/>
              <a:gd name="connsiteX10" fmla="*/ 81612 w 6792620"/>
              <a:gd name="connsiteY10" fmla="*/ 2704787 h 2786399"/>
              <a:gd name="connsiteX11" fmla="*/ 0 w 6792620"/>
              <a:gd name="connsiteY11" fmla="*/ 2507759 h 2786399"/>
              <a:gd name="connsiteX12" fmla="*/ 0 w 6792620"/>
              <a:gd name="connsiteY12" fmla="*/ 278640 h 278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2786399">
                <a:moveTo>
                  <a:pt x="0" y="278640"/>
                </a:moveTo>
                <a:cubicBezTo>
                  <a:pt x="0" y="204740"/>
                  <a:pt x="29357" y="133867"/>
                  <a:pt x="81612" y="81612"/>
                </a:cubicBezTo>
                <a:cubicBezTo>
                  <a:pt x="133867" y="29357"/>
                  <a:pt x="204740" y="0"/>
                  <a:pt x="278640" y="1"/>
                </a:cubicBezTo>
                <a:lnTo>
                  <a:pt x="6513980" y="0"/>
                </a:lnTo>
                <a:cubicBezTo>
                  <a:pt x="6587880" y="0"/>
                  <a:pt x="6658753" y="29357"/>
                  <a:pt x="6711008" y="81612"/>
                </a:cubicBezTo>
                <a:cubicBezTo>
                  <a:pt x="6763263" y="133867"/>
                  <a:pt x="6792620" y="204740"/>
                  <a:pt x="6792619" y="278640"/>
                </a:cubicBezTo>
                <a:cubicBezTo>
                  <a:pt x="6792619" y="1021680"/>
                  <a:pt x="6792620" y="1764719"/>
                  <a:pt x="6792620" y="2507759"/>
                </a:cubicBezTo>
                <a:cubicBezTo>
                  <a:pt x="6792620" y="2581659"/>
                  <a:pt x="6763263" y="2652532"/>
                  <a:pt x="6711008" y="2704787"/>
                </a:cubicBezTo>
                <a:cubicBezTo>
                  <a:pt x="6658753" y="2757042"/>
                  <a:pt x="6587880" y="2786399"/>
                  <a:pt x="6513980" y="2786399"/>
                </a:cubicBezTo>
                <a:lnTo>
                  <a:pt x="278640" y="2786399"/>
                </a:lnTo>
                <a:cubicBezTo>
                  <a:pt x="204740" y="2786399"/>
                  <a:pt x="133867" y="2757042"/>
                  <a:pt x="81612" y="2704787"/>
                </a:cubicBezTo>
                <a:cubicBezTo>
                  <a:pt x="29357" y="2652532"/>
                  <a:pt x="0" y="2581659"/>
                  <a:pt x="0" y="2507759"/>
                </a:cubicBezTo>
                <a:lnTo>
                  <a:pt x="0" y="27864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2299" tIns="252299" rIns="252299" bIns="252299" numCol="1" spcCol="1270" anchor="t" anchorCtr="0">
            <a:noAutofit/>
          </a:bodyPr>
          <a:lstStyle/>
          <a:p>
            <a:pPr marL="228600" lvl="1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2400" kern="1200" dirty="0" smtClean="0">
                <a:latin typeface="Times New Roman" pitchFamily="18" charset="0"/>
                <a:cs typeface="B Nazanin" pitchFamily="2" charset="-78"/>
              </a:rPr>
              <a:t>به اتكای پول دولت و با اهرم منابع دولتی</a:t>
            </a:r>
            <a:r>
              <a:rPr lang="en-US" sz="2400" kern="1200" dirty="0" smtClean="0">
                <a:latin typeface="Times New Roman" pitchFamily="18" charset="0"/>
                <a:cs typeface="B Nazanin" pitchFamily="2" charset="-78"/>
              </a:rPr>
              <a:t> VC </a:t>
            </a:r>
            <a:r>
              <a:rPr lang="ar-SA" sz="2400" kern="1200" dirty="0" smtClean="0">
                <a:latin typeface="Times New Roman" pitchFamily="18" charset="0"/>
                <a:cs typeface="B Nazanin" pitchFamily="2" charset="-78"/>
              </a:rPr>
              <a:t>تشكیل می‌شود</a:t>
            </a:r>
            <a:r>
              <a:rPr lang="en-US" sz="2400" kern="1200" dirty="0" smtClean="0">
                <a:latin typeface="Times New Roman" pitchFamily="18" charset="0"/>
                <a:cs typeface="B Nazanin" pitchFamily="2" charset="-78"/>
              </a:rPr>
              <a:t>.</a:t>
            </a:r>
            <a:endParaRPr lang="en-US" sz="2400" kern="1200" dirty="0">
              <a:latin typeface="Times New Roman" pitchFamily="18" charset="0"/>
              <a:cs typeface="B Nazanin" pitchFamily="2" charset="-78"/>
            </a:endParaRPr>
          </a:p>
          <a:p>
            <a:pPr marL="457200" lvl="2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latin typeface="Times New Roman" pitchFamily="18" charset="0"/>
                <a:cs typeface="B Nazanin" pitchFamily="2" charset="-78"/>
              </a:rPr>
              <a:t>نمونۀآمریكایی </a:t>
            </a:r>
            <a:r>
              <a:rPr lang="fa-IR" sz="2400" kern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kern="1200" dirty="0" smtClean="0">
                <a:latin typeface="Times New Roman" pitchFamily="18" charset="0"/>
                <a:cs typeface="Times New Roman" pitchFamily="18" charset="0"/>
              </a:rPr>
              <a:t>(SBIC</a:t>
            </a:r>
            <a:endParaRPr lang="fa-IR" sz="2400" kern="12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-228600" algn="l" defTabSz="1066800" rtl="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latin typeface="Times New Roman" pitchFamily="18" charset="0"/>
                <a:cs typeface="B Nazanin" pitchFamily="2" charset="-78"/>
              </a:rPr>
              <a:t>Small Business Investment Company</a:t>
            </a:r>
            <a:endParaRPr lang="fa-IR" sz="2400" kern="1200" dirty="0">
              <a:latin typeface="Times New Roman" pitchFamily="18" charset="0"/>
              <a:cs typeface="B Nazanin" pitchFamily="2" charset="-78"/>
            </a:endParaRPr>
          </a:p>
          <a:p>
            <a:pPr marL="457200" lvl="2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latin typeface="Times New Roman" pitchFamily="18" charset="0"/>
                <a:cs typeface="B Nazanin" pitchFamily="2" charset="-78"/>
              </a:rPr>
              <a:t>وابسته به</a:t>
            </a:r>
            <a:endParaRPr lang="en-US" sz="2400" kern="1200" dirty="0">
              <a:latin typeface="Times New Roman" pitchFamily="18" charset="0"/>
              <a:cs typeface="B Nazanin" pitchFamily="2" charset="-78"/>
            </a:endParaRPr>
          </a:p>
          <a:p>
            <a:pPr marL="228600" lvl="1" indent="-228600" algn="l" defTabSz="1066800" rtl="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latin typeface="Times New Roman" pitchFamily="18" charset="0"/>
                <a:cs typeface="B Nazanin" pitchFamily="2" charset="-78"/>
              </a:rPr>
              <a:t>Small Business Administration</a:t>
            </a:r>
            <a:endParaRPr lang="en-US" sz="2400" kern="12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حوزه‌های</a:t>
            </a:r>
            <a:r>
              <a:rPr lang="fa-IR" sz="2600" dirty="0" smtClean="0"/>
              <a:t> </a:t>
            </a:r>
            <a:r>
              <a:rPr lang="fa-IR" sz="2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تفاوت اشکال حقوقی و سازمانی مختلف</a:t>
            </a:r>
            <a:endParaRPr lang="fa-IR" sz="2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3919" y="1309382"/>
            <a:ext cx="2337680" cy="1168840"/>
          </a:xfrm>
          <a:custGeom>
            <a:avLst/>
            <a:gdLst>
              <a:gd name="connsiteX0" fmla="*/ 0 w 2337680"/>
              <a:gd name="connsiteY0" fmla="*/ 116884 h 1168840"/>
              <a:gd name="connsiteX1" fmla="*/ 34235 w 2337680"/>
              <a:gd name="connsiteY1" fmla="*/ 34235 h 1168840"/>
              <a:gd name="connsiteX2" fmla="*/ 116885 w 2337680"/>
              <a:gd name="connsiteY2" fmla="*/ 1 h 1168840"/>
              <a:gd name="connsiteX3" fmla="*/ 2220796 w 2337680"/>
              <a:gd name="connsiteY3" fmla="*/ 0 h 1168840"/>
              <a:gd name="connsiteX4" fmla="*/ 2303445 w 2337680"/>
              <a:gd name="connsiteY4" fmla="*/ 34235 h 1168840"/>
              <a:gd name="connsiteX5" fmla="*/ 2337679 w 2337680"/>
              <a:gd name="connsiteY5" fmla="*/ 116885 h 1168840"/>
              <a:gd name="connsiteX6" fmla="*/ 2337680 w 2337680"/>
              <a:gd name="connsiteY6" fmla="*/ 1051956 h 1168840"/>
              <a:gd name="connsiteX7" fmla="*/ 2303445 w 2337680"/>
              <a:gd name="connsiteY7" fmla="*/ 1134605 h 1168840"/>
              <a:gd name="connsiteX8" fmla="*/ 2220795 w 2337680"/>
              <a:gd name="connsiteY8" fmla="*/ 1168840 h 1168840"/>
              <a:gd name="connsiteX9" fmla="*/ 116884 w 2337680"/>
              <a:gd name="connsiteY9" fmla="*/ 1168840 h 1168840"/>
              <a:gd name="connsiteX10" fmla="*/ 34235 w 2337680"/>
              <a:gd name="connsiteY10" fmla="*/ 1134605 h 1168840"/>
              <a:gd name="connsiteX11" fmla="*/ 1 w 2337680"/>
              <a:gd name="connsiteY11" fmla="*/ 1051955 h 1168840"/>
              <a:gd name="connsiteX12" fmla="*/ 0 w 2337680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7680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2220796" y="0"/>
                </a:lnTo>
                <a:cubicBezTo>
                  <a:pt x="2251796" y="0"/>
                  <a:pt x="2281525" y="12315"/>
                  <a:pt x="2303445" y="34235"/>
                </a:cubicBezTo>
                <a:cubicBezTo>
                  <a:pt x="2325365" y="56155"/>
                  <a:pt x="2337679" y="85885"/>
                  <a:pt x="2337679" y="116885"/>
                </a:cubicBezTo>
                <a:cubicBezTo>
                  <a:pt x="2337679" y="428575"/>
                  <a:pt x="2337680" y="740266"/>
                  <a:pt x="2337680" y="1051956"/>
                </a:cubicBezTo>
                <a:cubicBezTo>
                  <a:pt x="2337680" y="1082956"/>
                  <a:pt x="2325365" y="1112685"/>
                  <a:pt x="2303445" y="1134605"/>
                </a:cubicBezTo>
                <a:cubicBezTo>
                  <a:pt x="2281525" y="1156525"/>
                  <a:pt x="2251795" y="1168840"/>
                  <a:pt x="2220795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574" tIns="69794" rIns="87574" bIns="69794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/>
              <a:t>مالیات</a:t>
            </a:r>
            <a:endParaRPr lang="fa-IR" sz="2800" kern="1200" dirty="0"/>
          </a:p>
        </p:txBody>
      </p:sp>
      <p:sp>
        <p:nvSpPr>
          <p:cNvPr id="7" name="Freeform 6"/>
          <p:cNvSpPr/>
          <p:nvPr/>
        </p:nvSpPr>
        <p:spPr>
          <a:xfrm>
            <a:off x="737687" y="2478222"/>
            <a:ext cx="233768" cy="8766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6630"/>
                </a:lnTo>
                <a:lnTo>
                  <a:pt x="233768" y="876630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971455" y="2770433"/>
            <a:ext cx="1870144" cy="1168840"/>
          </a:xfrm>
          <a:custGeom>
            <a:avLst/>
            <a:gdLst>
              <a:gd name="connsiteX0" fmla="*/ 0 w 1870144"/>
              <a:gd name="connsiteY0" fmla="*/ 116884 h 1168840"/>
              <a:gd name="connsiteX1" fmla="*/ 34235 w 1870144"/>
              <a:gd name="connsiteY1" fmla="*/ 34235 h 1168840"/>
              <a:gd name="connsiteX2" fmla="*/ 116885 w 1870144"/>
              <a:gd name="connsiteY2" fmla="*/ 1 h 1168840"/>
              <a:gd name="connsiteX3" fmla="*/ 1753260 w 1870144"/>
              <a:gd name="connsiteY3" fmla="*/ 0 h 1168840"/>
              <a:gd name="connsiteX4" fmla="*/ 1835909 w 1870144"/>
              <a:gd name="connsiteY4" fmla="*/ 34235 h 1168840"/>
              <a:gd name="connsiteX5" fmla="*/ 1870143 w 1870144"/>
              <a:gd name="connsiteY5" fmla="*/ 116885 h 1168840"/>
              <a:gd name="connsiteX6" fmla="*/ 1870144 w 1870144"/>
              <a:gd name="connsiteY6" fmla="*/ 1051956 h 1168840"/>
              <a:gd name="connsiteX7" fmla="*/ 1835909 w 1870144"/>
              <a:gd name="connsiteY7" fmla="*/ 1134605 h 1168840"/>
              <a:gd name="connsiteX8" fmla="*/ 1753259 w 1870144"/>
              <a:gd name="connsiteY8" fmla="*/ 1168840 h 1168840"/>
              <a:gd name="connsiteX9" fmla="*/ 116884 w 1870144"/>
              <a:gd name="connsiteY9" fmla="*/ 1168840 h 1168840"/>
              <a:gd name="connsiteX10" fmla="*/ 34235 w 1870144"/>
              <a:gd name="connsiteY10" fmla="*/ 1134605 h 1168840"/>
              <a:gd name="connsiteX11" fmla="*/ 1 w 1870144"/>
              <a:gd name="connsiteY11" fmla="*/ 1051955 h 1168840"/>
              <a:gd name="connsiteX12" fmla="*/ 0 w 1870144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0144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1753260" y="0"/>
                </a:lnTo>
                <a:cubicBezTo>
                  <a:pt x="1784260" y="0"/>
                  <a:pt x="1813989" y="12315"/>
                  <a:pt x="1835909" y="34235"/>
                </a:cubicBezTo>
                <a:cubicBezTo>
                  <a:pt x="1857829" y="56155"/>
                  <a:pt x="1870143" y="85885"/>
                  <a:pt x="1870143" y="116885"/>
                </a:cubicBezTo>
                <a:cubicBezTo>
                  <a:pt x="1870143" y="428575"/>
                  <a:pt x="1870144" y="740266"/>
                  <a:pt x="1870144" y="1051956"/>
                </a:cubicBezTo>
                <a:cubicBezTo>
                  <a:pt x="1870144" y="1082956"/>
                  <a:pt x="1857829" y="1112685"/>
                  <a:pt x="1835909" y="1134605"/>
                </a:cubicBezTo>
                <a:cubicBezTo>
                  <a:pt x="1813989" y="1156525"/>
                  <a:pt x="1784259" y="1168840"/>
                  <a:pt x="1753259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29" tIns="58364" rIns="70429" bIns="58364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Taxation</a:t>
            </a:r>
            <a:endParaRPr lang="fa-IR" sz="1900" kern="1200" dirty="0"/>
          </a:p>
        </p:txBody>
      </p:sp>
      <p:sp>
        <p:nvSpPr>
          <p:cNvPr id="9" name="Freeform 8"/>
          <p:cNvSpPr/>
          <p:nvPr/>
        </p:nvSpPr>
        <p:spPr>
          <a:xfrm>
            <a:off x="3426019" y="1309382"/>
            <a:ext cx="2337680" cy="1168840"/>
          </a:xfrm>
          <a:custGeom>
            <a:avLst/>
            <a:gdLst>
              <a:gd name="connsiteX0" fmla="*/ 0 w 2337680"/>
              <a:gd name="connsiteY0" fmla="*/ 116884 h 1168840"/>
              <a:gd name="connsiteX1" fmla="*/ 34235 w 2337680"/>
              <a:gd name="connsiteY1" fmla="*/ 34235 h 1168840"/>
              <a:gd name="connsiteX2" fmla="*/ 116885 w 2337680"/>
              <a:gd name="connsiteY2" fmla="*/ 1 h 1168840"/>
              <a:gd name="connsiteX3" fmla="*/ 2220796 w 2337680"/>
              <a:gd name="connsiteY3" fmla="*/ 0 h 1168840"/>
              <a:gd name="connsiteX4" fmla="*/ 2303445 w 2337680"/>
              <a:gd name="connsiteY4" fmla="*/ 34235 h 1168840"/>
              <a:gd name="connsiteX5" fmla="*/ 2337679 w 2337680"/>
              <a:gd name="connsiteY5" fmla="*/ 116885 h 1168840"/>
              <a:gd name="connsiteX6" fmla="*/ 2337680 w 2337680"/>
              <a:gd name="connsiteY6" fmla="*/ 1051956 h 1168840"/>
              <a:gd name="connsiteX7" fmla="*/ 2303445 w 2337680"/>
              <a:gd name="connsiteY7" fmla="*/ 1134605 h 1168840"/>
              <a:gd name="connsiteX8" fmla="*/ 2220795 w 2337680"/>
              <a:gd name="connsiteY8" fmla="*/ 1168840 h 1168840"/>
              <a:gd name="connsiteX9" fmla="*/ 116884 w 2337680"/>
              <a:gd name="connsiteY9" fmla="*/ 1168840 h 1168840"/>
              <a:gd name="connsiteX10" fmla="*/ 34235 w 2337680"/>
              <a:gd name="connsiteY10" fmla="*/ 1134605 h 1168840"/>
              <a:gd name="connsiteX11" fmla="*/ 1 w 2337680"/>
              <a:gd name="connsiteY11" fmla="*/ 1051955 h 1168840"/>
              <a:gd name="connsiteX12" fmla="*/ 0 w 2337680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7680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2220796" y="0"/>
                </a:lnTo>
                <a:cubicBezTo>
                  <a:pt x="2251796" y="0"/>
                  <a:pt x="2281525" y="12315"/>
                  <a:pt x="2303445" y="34235"/>
                </a:cubicBezTo>
                <a:cubicBezTo>
                  <a:pt x="2325365" y="56155"/>
                  <a:pt x="2337679" y="85885"/>
                  <a:pt x="2337679" y="116885"/>
                </a:cubicBezTo>
                <a:cubicBezTo>
                  <a:pt x="2337679" y="428575"/>
                  <a:pt x="2337680" y="740266"/>
                  <a:pt x="2337680" y="1051956"/>
                </a:cubicBezTo>
                <a:cubicBezTo>
                  <a:pt x="2337680" y="1082956"/>
                  <a:pt x="2325365" y="1112685"/>
                  <a:pt x="2303445" y="1134605"/>
                </a:cubicBezTo>
                <a:cubicBezTo>
                  <a:pt x="2281525" y="1156525"/>
                  <a:pt x="2251795" y="1168840"/>
                  <a:pt x="2220795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574" tIns="69794" rIns="87574" bIns="69794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/>
              <a:t>تعهدات مالی</a:t>
            </a:r>
            <a:endParaRPr lang="fa-IR" sz="2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659787" y="2478222"/>
            <a:ext cx="233768" cy="8766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6630"/>
                </a:lnTo>
                <a:lnTo>
                  <a:pt x="233768" y="876630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893555" y="2770433"/>
            <a:ext cx="1870144" cy="1168840"/>
          </a:xfrm>
          <a:custGeom>
            <a:avLst/>
            <a:gdLst>
              <a:gd name="connsiteX0" fmla="*/ 0 w 1870144"/>
              <a:gd name="connsiteY0" fmla="*/ 116884 h 1168840"/>
              <a:gd name="connsiteX1" fmla="*/ 34235 w 1870144"/>
              <a:gd name="connsiteY1" fmla="*/ 34235 h 1168840"/>
              <a:gd name="connsiteX2" fmla="*/ 116885 w 1870144"/>
              <a:gd name="connsiteY2" fmla="*/ 1 h 1168840"/>
              <a:gd name="connsiteX3" fmla="*/ 1753260 w 1870144"/>
              <a:gd name="connsiteY3" fmla="*/ 0 h 1168840"/>
              <a:gd name="connsiteX4" fmla="*/ 1835909 w 1870144"/>
              <a:gd name="connsiteY4" fmla="*/ 34235 h 1168840"/>
              <a:gd name="connsiteX5" fmla="*/ 1870143 w 1870144"/>
              <a:gd name="connsiteY5" fmla="*/ 116885 h 1168840"/>
              <a:gd name="connsiteX6" fmla="*/ 1870144 w 1870144"/>
              <a:gd name="connsiteY6" fmla="*/ 1051956 h 1168840"/>
              <a:gd name="connsiteX7" fmla="*/ 1835909 w 1870144"/>
              <a:gd name="connsiteY7" fmla="*/ 1134605 h 1168840"/>
              <a:gd name="connsiteX8" fmla="*/ 1753259 w 1870144"/>
              <a:gd name="connsiteY8" fmla="*/ 1168840 h 1168840"/>
              <a:gd name="connsiteX9" fmla="*/ 116884 w 1870144"/>
              <a:gd name="connsiteY9" fmla="*/ 1168840 h 1168840"/>
              <a:gd name="connsiteX10" fmla="*/ 34235 w 1870144"/>
              <a:gd name="connsiteY10" fmla="*/ 1134605 h 1168840"/>
              <a:gd name="connsiteX11" fmla="*/ 1 w 1870144"/>
              <a:gd name="connsiteY11" fmla="*/ 1051955 h 1168840"/>
              <a:gd name="connsiteX12" fmla="*/ 0 w 1870144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0144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1753260" y="0"/>
                </a:lnTo>
                <a:cubicBezTo>
                  <a:pt x="1784260" y="0"/>
                  <a:pt x="1813989" y="12315"/>
                  <a:pt x="1835909" y="34235"/>
                </a:cubicBezTo>
                <a:cubicBezTo>
                  <a:pt x="1857829" y="56155"/>
                  <a:pt x="1870143" y="85885"/>
                  <a:pt x="1870143" y="116885"/>
                </a:cubicBezTo>
                <a:cubicBezTo>
                  <a:pt x="1870143" y="428575"/>
                  <a:pt x="1870144" y="740266"/>
                  <a:pt x="1870144" y="1051956"/>
                </a:cubicBezTo>
                <a:cubicBezTo>
                  <a:pt x="1870144" y="1082956"/>
                  <a:pt x="1857829" y="1112685"/>
                  <a:pt x="1835909" y="1134605"/>
                </a:cubicBezTo>
                <a:cubicBezTo>
                  <a:pt x="1813989" y="1156525"/>
                  <a:pt x="1784259" y="1168840"/>
                  <a:pt x="1753259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29" tIns="58364" rIns="70429" bIns="58364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Liability</a:t>
            </a:r>
            <a:endParaRPr lang="fa-IR" sz="19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348120" y="1309382"/>
            <a:ext cx="2337680" cy="1168840"/>
          </a:xfrm>
          <a:custGeom>
            <a:avLst/>
            <a:gdLst>
              <a:gd name="connsiteX0" fmla="*/ 0 w 2337680"/>
              <a:gd name="connsiteY0" fmla="*/ 116884 h 1168840"/>
              <a:gd name="connsiteX1" fmla="*/ 34235 w 2337680"/>
              <a:gd name="connsiteY1" fmla="*/ 34235 h 1168840"/>
              <a:gd name="connsiteX2" fmla="*/ 116885 w 2337680"/>
              <a:gd name="connsiteY2" fmla="*/ 1 h 1168840"/>
              <a:gd name="connsiteX3" fmla="*/ 2220796 w 2337680"/>
              <a:gd name="connsiteY3" fmla="*/ 0 h 1168840"/>
              <a:gd name="connsiteX4" fmla="*/ 2303445 w 2337680"/>
              <a:gd name="connsiteY4" fmla="*/ 34235 h 1168840"/>
              <a:gd name="connsiteX5" fmla="*/ 2337679 w 2337680"/>
              <a:gd name="connsiteY5" fmla="*/ 116885 h 1168840"/>
              <a:gd name="connsiteX6" fmla="*/ 2337680 w 2337680"/>
              <a:gd name="connsiteY6" fmla="*/ 1051956 h 1168840"/>
              <a:gd name="connsiteX7" fmla="*/ 2303445 w 2337680"/>
              <a:gd name="connsiteY7" fmla="*/ 1134605 h 1168840"/>
              <a:gd name="connsiteX8" fmla="*/ 2220795 w 2337680"/>
              <a:gd name="connsiteY8" fmla="*/ 1168840 h 1168840"/>
              <a:gd name="connsiteX9" fmla="*/ 116884 w 2337680"/>
              <a:gd name="connsiteY9" fmla="*/ 1168840 h 1168840"/>
              <a:gd name="connsiteX10" fmla="*/ 34235 w 2337680"/>
              <a:gd name="connsiteY10" fmla="*/ 1134605 h 1168840"/>
              <a:gd name="connsiteX11" fmla="*/ 1 w 2337680"/>
              <a:gd name="connsiteY11" fmla="*/ 1051955 h 1168840"/>
              <a:gd name="connsiteX12" fmla="*/ 0 w 2337680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7680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2220796" y="0"/>
                </a:lnTo>
                <a:cubicBezTo>
                  <a:pt x="2251796" y="0"/>
                  <a:pt x="2281525" y="12315"/>
                  <a:pt x="2303445" y="34235"/>
                </a:cubicBezTo>
                <a:cubicBezTo>
                  <a:pt x="2325365" y="56155"/>
                  <a:pt x="2337679" y="85885"/>
                  <a:pt x="2337679" y="116885"/>
                </a:cubicBezTo>
                <a:cubicBezTo>
                  <a:pt x="2337679" y="428575"/>
                  <a:pt x="2337680" y="740266"/>
                  <a:pt x="2337680" y="1051956"/>
                </a:cubicBezTo>
                <a:cubicBezTo>
                  <a:pt x="2337680" y="1082956"/>
                  <a:pt x="2325365" y="1112685"/>
                  <a:pt x="2303445" y="1134605"/>
                </a:cubicBezTo>
                <a:cubicBezTo>
                  <a:pt x="2281525" y="1156525"/>
                  <a:pt x="2251795" y="1168840"/>
                  <a:pt x="2220795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574" tIns="69794" rIns="87574" bIns="69794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/>
              <a:t>مسؤولیت مدیریتی</a:t>
            </a:r>
            <a:endParaRPr lang="fa-IR" sz="2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6581888" y="2478222"/>
            <a:ext cx="233768" cy="8766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6630"/>
                </a:lnTo>
                <a:lnTo>
                  <a:pt x="233768" y="876630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6815656" y="2770433"/>
            <a:ext cx="1870144" cy="1168840"/>
          </a:xfrm>
          <a:custGeom>
            <a:avLst/>
            <a:gdLst>
              <a:gd name="connsiteX0" fmla="*/ 0 w 1870144"/>
              <a:gd name="connsiteY0" fmla="*/ 116884 h 1168840"/>
              <a:gd name="connsiteX1" fmla="*/ 34235 w 1870144"/>
              <a:gd name="connsiteY1" fmla="*/ 34235 h 1168840"/>
              <a:gd name="connsiteX2" fmla="*/ 116885 w 1870144"/>
              <a:gd name="connsiteY2" fmla="*/ 1 h 1168840"/>
              <a:gd name="connsiteX3" fmla="*/ 1753260 w 1870144"/>
              <a:gd name="connsiteY3" fmla="*/ 0 h 1168840"/>
              <a:gd name="connsiteX4" fmla="*/ 1835909 w 1870144"/>
              <a:gd name="connsiteY4" fmla="*/ 34235 h 1168840"/>
              <a:gd name="connsiteX5" fmla="*/ 1870143 w 1870144"/>
              <a:gd name="connsiteY5" fmla="*/ 116885 h 1168840"/>
              <a:gd name="connsiteX6" fmla="*/ 1870144 w 1870144"/>
              <a:gd name="connsiteY6" fmla="*/ 1051956 h 1168840"/>
              <a:gd name="connsiteX7" fmla="*/ 1835909 w 1870144"/>
              <a:gd name="connsiteY7" fmla="*/ 1134605 h 1168840"/>
              <a:gd name="connsiteX8" fmla="*/ 1753259 w 1870144"/>
              <a:gd name="connsiteY8" fmla="*/ 1168840 h 1168840"/>
              <a:gd name="connsiteX9" fmla="*/ 116884 w 1870144"/>
              <a:gd name="connsiteY9" fmla="*/ 1168840 h 1168840"/>
              <a:gd name="connsiteX10" fmla="*/ 34235 w 1870144"/>
              <a:gd name="connsiteY10" fmla="*/ 1134605 h 1168840"/>
              <a:gd name="connsiteX11" fmla="*/ 1 w 1870144"/>
              <a:gd name="connsiteY11" fmla="*/ 1051955 h 1168840"/>
              <a:gd name="connsiteX12" fmla="*/ 0 w 1870144"/>
              <a:gd name="connsiteY12" fmla="*/ 116884 h 116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0144" h="1168840">
                <a:moveTo>
                  <a:pt x="0" y="116884"/>
                </a:moveTo>
                <a:cubicBezTo>
                  <a:pt x="0" y="85884"/>
                  <a:pt x="12315" y="56155"/>
                  <a:pt x="34235" y="34235"/>
                </a:cubicBezTo>
                <a:cubicBezTo>
                  <a:pt x="56155" y="12315"/>
                  <a:pt x="85885" y="1"/>
                  <a:pt x="116885" y="1"/>
                </a:cubicBezTo>
                <a:lnTo>
                  <a:pt x="1753260" y="0"/>
                </a:lnTo>
                <a:cubicBezTo>
                  <a:pt x="1784260" y="0"/>
                  <a:pt x="1813989" y="12315"/>
                  <a:pt x="1835909" y="34235"/>
                </a:cubicBezTo>
                <a:cubicBezTo>
                  <a:pt x="1857829" y="56155"/>
                  <a:pt x="1870143" y="85885"/>
                  <a:pt x="1870143" y="116885"/>
                </a:cubicBezTo>
                <a:cubicBezTo>
                  <a:pt x="1870143" y="428575"/>
                  <a:pt x="1870144" y="740266"/>
                  <a:pt x="1870144" y="1051956"/>
                </a:cubicBezTo>
                <a:cubicBezTo>
                  <a:pt x="1870144" y="1082956"/>
                  <a:pt x="1857829" y="1112685"/>
                  <a:pt x="1835909" y="1134605"/>
                </a:cubicBezTo>
                <a:cubicBezTo>
                  <a:pt x="1813989" y="1156525"/>
                  <a:pt x="1784259" y="1168840"/>
                  <a:pt x="1753259" y="1168840"/>
                </a:cubicBezTo>
                <a:lnTo>
                  <a:pt x="116884" y="1168840"/>
                </a:lnTo>
                <a:cubicBezTo>
                  <a:pt x="85884" y="1168840"/>
                  <a:pt x="56155" y="1156525"/>
                  <a:pt x="34235" y="1134605"/>
                </a:cubicBezTo>
                <a:cubicBezTo>
                  <a:pt x="12315" y="1112685"/>
                  <a:pt x="1" y="1082955"/>
                  <a:pt x="1" y="1051955"/>
                </a:cubicBezTo>
                <a:cubicBezTo>
                  <a:pt x="1" y="740265"/>
                  <a:pt x="0" y="428574"/>
                  <a:pt x="0" y="116884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29" tIns="58364" rIns="70429" bIns="58364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Management Responsibility</a:t>
            </a:r>
            <a:endParaRPr lang="fa-IR" sz="19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dirty="0" smtClean="0"/>
              <a:t>شکل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a-IR" dirty="0" smtClean="0"/>
              <a:t>غالب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a-IR" dirty="0" smtClean="0"/>
              <a:t>سازمانی</a:t>
            </a:r>
          </a:p>
        </p:txBody>
      </p:sp>
      <p:sp>
        <p:nvSpPr>
          <p:cNvPr id="5" name="Freeform 4"/>
          <p:cNvSpPr/>
          <p:nvPr/>
        </p:nvSpPr>
        <p:spPr>
          <a:xfrm>
            <a:off x="502920" y="54024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تضامنی با مسئولیت محدود به شكل</a:t>
            </a:r>
            <a:r>
              <a:rPr lang="fa-IR" sz="1800" kern="1200" dirty="0" smtClean="0"/>
              <a:t> </a:t>
            </a:r>
            <a:r>
              <a:rPr lang="en-US" sz="1800" kern="1200" dirty="0" smtClean="0"/>
              <a:t>  Pooled Funds‌ </a:t>
            </a:r>
            <a:endParaRPr lang="fa-IR" sz="18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102381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620108"/>
              <a:satOff val="-3397"/>
              <a:lumOff val="1046"/>
              <a:alphaOff val="0"/>
            </a:schemeClr>
          </a:fillRef>
          <a:effectRef idx="2">
            <a:schemeClr val="accent3">
              <a:hueOff val="-620108"/>
              <a:satOff val="-3397"/>
              <a:lumOff val="104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ی</a:t>
            </a:r>
            <a:r>
              <a:rPr lang="fa-IR" sz="1800" kern="1200" dirty="0" smtClean="0"/>
              <a:t>ک</a:t>
            </a:r>
            <a:r>
              <a:rPr lang="ar-SA" sz="1800" kern="1200" dirty="0" smtClean="0"/>
              <a:t> </a:t>
            </a:r>
            <a:r>
              <a:rPr lang="en-US" sz="1800" kern="1200" dirty="0" smtClean="0"/>
              <a:t> General Partner </a:t>
            </a:r>
            <a:r>
              <a:rPr lang="ar-SA" sz="1800" kern="1200" dirty="0" smtClean="0"/>
              <a:t>و چندین  </a:t>
            </a:r>
            <a:r>
              <a:rPr lang="en-US" sz="1800" kern="1200" dirty="0" smtClean="0"/>
              <a:t>Limited Partners &amp; Investors</a:t>
            </a:r>
            <a:endParaRPr lang="fa-IR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150738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240216"/>
              <a:satOff val="-6794"/>
              <a:lumOff val="2092"/>
              <a:alphaOff val="0"/>
            </a:schemeClr>
          </a:fillRef>
          <a:effectRef idx="2">
            <a:schemeClr val="accent3">
              <a:hueOff val="-1240216"/>
              <a:satOff val="-6794"/>
              <a:lumOff val="20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عمر این صندوق محدود است</a:t>
            </a:r>
            <a:r>
              <a:rPr lang="fa-IR" sz="1800" kern="1200" dirty="0" smtClean="0"/>
              <a:t>.</a:t>
            </a:r>
            <a:endParaRPr lang="en-US" sz="18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199095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860324"/>
              <a:satOff val="-10190"/>
              <a:lumOff val="3137"/>
              <a:alphaOff val="0"/>
            </a:schemeClr>
          </a:fillRef>
          <a:effectRef idx="2">
            <a:schemeClr val="accent3">
              <a:hueOff val="-1860324"/>
              <a:satOff val="-10190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شركای با مسئولیت محدود تعهد پرداخت مبالغی به صندوق دارند</a:t>
            </a:r>
            <a:r>
              <a:rPr lang="fa-IR" sz="1800" kern="1200" dirty="0" smtClean="0"/>
              <a:t>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247452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2480432"/>
              <a:satOff val="-13587"/>
              <a:lumOff val="4183"/>
              <a:alphaOff val="0"/>
            </a:schemeClr>
          </a:fillRef>
          <a:effectRef idx="2">
            <a:schemeClr val="accent3">
              <a:hueOff val="-2480432"/>
              <a:satOff val="-13587"/>
              <a:lumOff val="41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سرمای</a:t>
            </a:r>
            <a:r>
              <a:rPr lang="fa-IR" sz="1800" kern="1200" dirty="0" smtClean="0"/>
              <a:t>ۀ</a:t>
            </a:r>
            <a:r>
              <a:rPr lang="ar-SA" sz="1800" kern="1200" dirty="0" smtClean="0"/>
              <a:t> محدود</a:t>
            </a:r>
            <a:r>
              <a:rPr lang="fa-IR" sz="1800" kern="1200" dirty="0" smtClean="0"/>
              <a:t>   (</a:t>
            </a:r>
            <a:r>
              <a:rPr lang="en-US" sz="1800" kern="1200" dirty="0" smtClean="0"/>
              <a:t>Fixed Capital</a:t>
            </a:r>
            <a:r>
              <a:rPr lang="fa-IR" sz="1800" kern="1200" dirty="0" smtClean="0"/>
              <a:t>) دارند.</a:t>
            </a:r>
            <a:endParaRPr lang="fa-IR" sz="18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295809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100540"/>
              <a:satOff val="-16984"/>
              <a:lumOff val="5229"/>
              <a:alphaOff val="0"/>
            </a:schemeClr>
          </a:fillRef>
          <a:effectRef idx="2">
            <a:schemeClr val="accent3">
              <a:hueOff val="-3100540"/>
              <a:satOff val="-16984"/>
              <a:lumOff val="522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مشاركت یا </a:t>
            </a:r>
            <a:r>
              <a:rPr lang="en-US" sz="1800" kern="1200" dirty="0" smtClean="0"/>
              <a:t> Partnership</a:t>
            </a:r>
            <a:r>
              <a:rPr lang="ar-SA" sz="1800" kern="1200" dirty="0" smtClean="0"/>
              <a:t>بسته می‌شود و سرمایۀ جدید نمی‌پذیرد</a:t>
            </a:r>
            <a:r>
              <a:rPr lang="fa-IR" sz="1800" kern="1200" dirty="0" smtClean="0"/>
              <a:t>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344166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720649"/>
              <a:satOff val="-20381"/>
              <a:lumOff val="6275"/>
              <a:alphaOff val="0"/>
            </a:schemeClr>
          </a:fillRef>
          <a:effectRef idx="2">
            <a:schemeClr val="accent3">
              <a:hueOff val="-3720649"/>
              <a:satOff val="-20381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همچون</a:t>
            </a:r>
            <a:r>
              <a:rPr lang="en-US" sz="1800" kern="1200" dirty="0" smtClean="0"/>
              <a:t>Mutual Fund </a:t>
            </a:r>
            <a:r>
              <a:rPr lang="fa-IR" sz="1800" kern="1200" dirty="0" smtClean="0"/>
              <a:t>، </a:t>
            </a:r>
            <a:r>
              <a:rPr lang="en-US" sz="1800" kern="1200" dirty="0" smtClean="0"/>
              <a:t>VC Fund </a:t>
            </a:r>
            <a:r>
              <a:rPr lang="ar-SA" sz="1800" kern="1200" dirty="0" smtClean="0"/>
              <a:t>می‌تواند از چندین </a:t>
            </a:r>
            <a:r>
              <a:rPr lang="en-US" sz="1800" kern="1200" dirty="0" smtClean="0"/>
              <a:t>Fund </a:t>
            </a:r>
            <a:r>
              <a:rPr lang="fa-IR" sz="1800" kern="1200" dirty="0" smtClean="0"/>
              <a:t> </a:t>
            </a:r>
            <a:r>
              <a:rPr lang="ar-SA" sz="1800" kern="1200" dirty="0" smtClean="0"/>
              <a:t>تشكیل شده باشد</a:t>
            </a:r>
            <a:r>
              <a:rPr lang="fa-IR" sz="1800" kern="1200" dirty="0" smtClean="0"/>
              <a:t>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02920" y="3925235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4340757"/>
              <a:satOff val="-23777"/>
              <a:lumOff val="7320"/>
              <a:alphaOff val="0"/>
            </a:schemeClr>
          </a:fillRef>
          <a:effectRef idx="2">
            <a:schemeClr val="accent3">
              <a:hueOff val="-4340757"/>
              <a:satOff val="-23777"/>
              <a:lumOff val="732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هر </a:t>
            </a:r>
            <a:r>
              <a:rPr lang="en-US" sz="1800" kern="1200" dirty="0" smtClean="0"/>
              <a:t>VC Fund </a:t>
            </a:r>
            <a:r>
              <a:rPr lang="ar-SA" sz="1800" kern="1200" dirty="0" smtClean="0"/>
              <a:t>با مدیریت مستقل و </a:t>
            </a:r>
            <a:r>
              <a:rPr lang="fa-IR" sz="1800" kern="1200" dirty="0" smtClean="0"/>
              <a:t>حوزه‌های تمرکز</a:t>
            </a:r>
            <a:r>
              <a:rPr lang="en-US" sz="1800" kern="1200" dirty="0" smtClean="0"/>
              <a:t> </a:t>
            </a:r>
            <a:r>
              <a:rPr lang="ar-SA" sz="1800" kern="1200" dirty="0" smtClean="0"/>
              <a:t>مختلف</a:t>
            </a:r>
            <a:r>
              <a:rPr lang="fa-IR" sz="1800" kern="1200" dirty="0" smtClean="0"/>
              <a:t> شکل می‌گیرد.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02920" y="4408806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4960865"/>
              <a:satOff val="-27174"/>
              <a:lumOff val="8366"/>
              <a:alphaOff val="0"/>
            </a:schemeClr>
          </a:fillRef>
          <a:effectRef idx="2">
            <a:schemeClr val="accent3">
              <a:hueOff val="-4960865"/>
              <a:satOff val="-27174"/>
              <a:lumOff val="836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هر شركت </a:t>
            </a:r>
            <a:r>
              <a:rPr lang="en-US" sz="1800" kern="1200" dirty="0" smtClean="0"/>
              <a:t> VC </a:t>
            </a:r>
            <a:r>
              <a:rPr lang="ar-SA" sz="1800" kern="1200" dirty="0" smtClean="0"/>
              <a:t>چندین تا صد شری</a:t>
            </a:r>
            <a:r>
              <a:rPr lang="fa-IR" sz="1800" kern="1200" dirty="0" smtClean="0"/>
              <a:t>ک</a:t>
            </a:r>
            <a:r>
              <a:rPr lang="ar-SA" sz="1800" kern="1200" dirty="0" smtClean="0"/>
              <a:t> با مس</a:t>
            </a:r>
            <a:r>
              <a:rPr lang="fa-IR" sz="1800" kern="1200" dirty="0" smtClean="0"/>
              <a:t>ؤ</a:t>
            </a:r>
            <a:r>
              <a:rPr lang="ar-SA" sz="1800" kern="1200" dirty="0" smtClean="0"/>
              <a:t>ولیت محدود</a:t>
            </a:r>
            <a:r>
              <a:rPr lang="fa-IR" sz="1800" kern="1200" dirty="0" smtClean="0"/>
              <a:t> دارد.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502920" y="4892376"/>
            <a:ext cx="8183880" cy="431730"/>
          </a:xfrm>
          <a:custGeom>
            <a:avLst/>
            <a:gdLst>
              <a:gd name="connsiteX0" fmla="*/ 0 w 8183880"/>
              <a:gd name="connsiteY0" fmla="*/ 71956 h 431730"/>
              <a:gd name="connsiteX1" fmla="*/ 21075 w 8183880"/>
              <a:gd name="connsiteY1" fmla="*/ 21075 h 431730"/>
              <a:gd name="connsiteX2" fmla="*/ 71956 w 8183880"/>
              <a:gd name="connsiteY2" fmla="*/ 0 h 431730"/>
              <a:gd name="connsiteX3" fmla="*/ 8111924 w 8183880"/>
              <a:gd name="connsiteY3" fmla="*/ 0 h 431730"/>
              <a:gd name="connsiteX4" fmla="*/ 8162805 w 8183880"/>
              <a:gd name="connsiteY4" fmla="*/ 21075 h 431730"/>
              <a:gd name="connsiteX5" fmla="*/ 8183880 w 8183880"/>
              <a:gd name="connsiteY5" fmla="*/ 71956 h 431730"/>
              <a:gd name="connsiteX6" fmla="*/ 8183880 w 8183880"/>
              <a:gd name="connsiteY6" fmla="*/ 359774 h 431730"/>
              <a:gd name="connsiteX7" fmla="*/ 8162805 w 8183880"/>
              <a:gd name="connsiteY7" fmla="*/ 410655 h 431730"/>
              <a:gd name="connsiteX8" fmla="*/ 8111924 w 8183880"/>
              <a:gd name="connsiteY8" fmla="*/ 431730 h 431730"/>
              <a:gd name="connsiteX9" fmla="*/ 71956 w 8183880"/>
              <a:gd name="connsiteY9" fmla="*/ 431730 h 431730"/>
              <a:gd name="connsiteX10" fmla="*/ 21075 w 8183880"/>
              <a:gd name="connsiteY10" fmla="*/ 410655 h 431730"/>
              <a:gd name="connsiteX11" fmla="*/ 0 w 8183880"/>
              <a:gd name="connsiteY11" fmla="*/ 359774 h 431730"/>
              <a:gd name="connsiteX12" fmla="*/ 0 w 8183880"/>
              <a:gd name="connsiteY12" fmla="*/ 71956 h 43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31730">
                <a:moveTo>
                  <a:pt x="0" y="71956"/>
                </a:moveTo>
                <a:cubicBezTo>
                  <a:pt x="0" y="52872"/>
                  <a:pt x="7581" y="34570"/>
                  <a:pt x="21075" y="21075"/>
                </a:cubicBezTo>
                <a:cubicBezTo>
                  <a:pt x="34569" y="7581"/>
                  <a:pt x="52872" y="0"/>
                  <a:pt x="71956" y="0"/>
                </a:cubicBezTo>
                <a:lnTo>
                  <a:pt x="8111924" y="0"/>
                </a:lnTo>
                <a:cubicBezTo>
                  <a:pt x="8131008" y="0"/>
                  <a:pt x="8149310" y="7581"/>
                  <a:pt x="8162805" y="21075"/>
                </a:cubicBezTo>
                <a:cubicBezTo>
                  <a:pt x="8176299" y="34569"/>
                  <a:pt x="8183880" y="52872"/>
                  <a:pt x="8183880" y="71956"/>
                </a:cubicBezTo>
                <a:lnTo>
                  <a:pt x="8183880" y="359774"/>
                </a:lnTo>
                <a:cubicBezTo>
                  <a:pt x="8183880" y="378858"/>
                  <a:pt x="8176299" y="397160"/>
                  <a:pt x="8162805" y="410655"/>
                </a:cubicBezTo>
                <a:cubicBezTo>
                  <a:pt x="8149311" y="424149"/>
                  <a:pt x="8131008" y="431730"/>
                  <a:pt x="8111924" y="431730"/>
                </a:cubicBezTo>
                <a:lnTo>
                  <a:pt x="71956" y="431730"/>
                </a:lnTo>
                <a:cubicBezTo>
                  <a:pt x="52872" y="431730"/>
                  <a:pt x="34570" y="424149"/>
                  <a:pt x="21075" y="410655"/>
                </a:cubicBezTo>
                <a:cubicBezTo>
                  <a:pt x="7581" y="397161"/>
                  <a:pt x="0" y="378858"/>
                  <a:pt x="0" y="359774"/>
                </a:cubicBezTo>
                <a:lnTo>
                  <a:pt x="0" y="7195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655" tIns="89655" rIns="89655" bIns="89655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kern="1200" dirty="0" smtClean="0"/>
              <a:t>شركت </a:t>
            </a:r>
            <a:r>
              <a:rPr lang="en-US" sz="1800" kern="1200" dirty="0" smtClean="0"/>
              <a:t>VC </a:t>
            </a:r>
            <a:r>
              <a:rPr lang="ar-SA" sz="1800" kern="1200" dirty="0" smtClean="0"/>
              <a:t>معمولاً عضو هی</a:t>
            </a:r>
            <a:r>
              <a:rPr lang="fa-IR" sz="1800" kern="1200" dirty="0" smtClean="0"/>
              <a:t>أ</a:t>
            </a:r>
            <a:r>
              <a:rPr lang="ar-SA" sz="1800" kern="1200" dirty="0" smtClean="0"/>
              <a:t>ت مدیرۀ شركت سرمایه‌پذیر می‌شود</a:t>
            </a:r>
            <a:r>
              <a:rPr lang="fa-IR" sz="1800" kern="1200" dirty="0" smtClean="0"/>
              <a:t>.</a:t>
            </a:r>
            <a:r>
              <a:rPr lang="ar-SA" sz="1800" kern="1200" dirty="0" smtClean="0"/>
              <a:t> </a:t>
            </a:r>
            <a:endParaRPr lang="en-US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سرمایۀ خطرپذیر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615527"/>
            <a:ext cx="8183880" cy="1965600"/>
          </a:xfrm>
          <a:custGeom>
            <a:avLst/>
            <a:gdLst>
              <a:gd name="connsiteX0" fmla="*/ 0 w 8183880"/>
              <a:gd name="connsiteY0" fmla="*/ 327607 h 1965600"/>
              <a:gd name="connsiteX1" fmla="*/ 95954 w 8183880"/>
              <a:gd name="connsiteY1" fmla="*/ 95954 h 1965600"/>
              <a:gd name="connsiteX2" fmla="*/ 327607 w 8183880"/>
              <a:gd name="connsiteY2" fmla="*/ 0 h 1965600"/>
              <a:gd name="connsiteX3" fmla="*/ 7856273 w 8183880"/>
              <a:gd name="connsiteY3" fmla="*/ 0 h 1965600"/>
              <a:gd name="connsiteX4" fmla="*/ 8087926 w 8183880"/>
              <a:gd name="connsiteY4" fmla="*/ 95954 h 1965600"/>
              <a:gd name="connsiteX5" fmla="*/ 8183880 w 8183880"/>
              <a:gd name="connsiteY5" fmla="*/ 327607 h 1965600"/>
              <a:gd name="connsiteX6" fmla="*/ 8183880 w 8183880"/>
              <a:gd name="connsiteY6" fmla="*/ 1637993 h 1965600"/>
              <a:gd name="connsiteX7" fmla="*/ 8087926 w 8183880"/>
              <a:gd name="connsiteY7" fmla="*/ 1869646 h 1965600"/>
              <a:gd name="connsiteX8" fmla="*/ 7856273 w 8183880"/>
              <a:gd name="connsiteY8" fmla="*/ 1965600 h 1965600"/>
              <a:gd name="connsiteX9" fmla="*/ 327607 w 8183880"/>
              <a:gd name="connsiteY9" fmla="*/ 1965600 h 1965600"/>
              <a:gd name="connsiteX10" fmla="*/ 95954 w 8183880"/>
              <a:gd name="connsiteY10" fmla="*/ 1869646 h 1965600"/>
              <a:gd name="connsiteX11" fmla="*/ 0 w 8183880"/>
              <a:gd name="connsiteY11" fmla="*/ 1637993 h 1965600"/>
              <a:gd name="connsiteX12" fmla="*/ 0 w 8183880"/>
              <a:gd name="connsiteY12" fmla="*/ 327607 h 19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965600">
                <a:moveTo>
                  <a:pt x="0" y="327607"/>
                </a:moveTo>
                <a:cubicBezTo>
                  <a:pt x="0" y="240720"/>
                  <a:pt x="34516" y="157392"/>
                  <a:pt x="95954" y="95954"/>
                </a:cubicBezTo>
                <a:cubicBezTo>
                  <a:pt x="157392" y="34516"/>
                  <a:pt x="240721" y="0"/>
                  <a:pt x="327607" y="0"/>
                </a:cubicBezTo>
                <a:lnTo>
                  <a:pt x="7856273" y="0"/>
                </a:lnTo>
                <a:cubicBezTo>
                  <a:pt x="7943160" y="0"/>
                  <a:pt x="8026488" y="34516"/>
                  <a:pt x="8087926" y="95954"/>
                </a:cubicBezTo>
                <a:cubicBezTo>
                  <a:pt x="8149364" y="157392"/>
                  <a:pt x="8183880" y="240721"/>
                  <a:pt x="8183880" y="327607"/>
                </a:cubicBezTo>
                <a:lnTo>
                  <a:pt x="8183880" y="1637993"/>
                </a:lnTo>
                <a:cubicBezTo>
                  <a:pt x="8183880" y="1724880"/>
                  <a:pt x="8149364" y="1808208"/>
                  <a:pt x="8087926" y="1869646"/>
                </a:cubicBezTo>
                <a:cubicBezTo>
                  <a:pt x="8026488" y="1931084"/>
                  <a:pt x="7943160" y="1965600"/>
                  <a:pt x="7856273" y="1965600"/>
                </a:cubicBezTo>
                <a:lnTo>
                  <a:pt x="327607" y="1965600"/>
                </a:lnTo>
                <a:cubicBezTo>
                  <a:pt x="240720" y="1965600"/>
                  <a:pt x="157392" y="1931084"/>
                  <a:pt x="95954" y="1869646"/>
                </a:cubicBezTo>
                <a:cubicBezTo>
                  <a:pt x="34516" y="1808208"/>
                  <a:pt x="0" y="1724880"/>
                  <a:pt x="0" y="1637993"/>
                </a:cubicBezTo>
                <a:lnTo>
                  <a:pt x="0" y="327607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10253" tIns="210253" rIns="210253" bIns="210253" numCol="1" spcCol="1270" anchor="ctr" anchorCtr="0">
            <a:noAutofit/>
          </a:bodyPr>
          <a:lstStyle/>
          <a:p>
            <a:pPr lvl="0" algn="r" defTabSz="1333500" rtl="1">
              <a:spcBef>
                <a:spcPct val="0"/>
              </a:spcBef>
              <a:spcAft>
                <a:spcPct val="35000"/>
              </a:spcAft>
            </a:pPr>
            <a:r>
              <a:rPr lang="en-US" sz="3000" kern="1200" dirty="0" smtClean="0">
                <a:cs typeface="B Nazanin" pitchFamily="2" charset="-78"/>
              </a:rPr>
              <a:t>"</a:t>
            </a:r>
            <a:r>
              <a:rPr lang="ar-SA" sz="3000" kern="1200" dirty="0" smtClean="0">
                <a:cs typeface="B Nazanin" pitchFamily="2" charset="-78"/>
              </a:rPr>
              <a:t>سرمايۀ خطرپذیر</a:t>
            </a:r>
            <a:r>
              <a:rPr lang="en-US" sz="3000" kern="1200" dirty="0" smtClean="0">
                <a:cs typeface="B Nazanin" pitchFamily="2" charset="-78"/>
              </a:rPr>
              <a:t>"</a:t>
            </a:r>
            <a:r>
              <a:rPr lang="ar-SA" sz="3000" kern="1200" dirty="0" smtClean="0">
                <a:cs typeface="B Nazanin" pitchFamily="2" charset="-78"/>
              </a:rPr>
              <a:t> وجوهي است كه همراه با سرمايه‌گذار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مديران در شركت‌ها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جوان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سرمايه‌گذار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م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‌شود كه رشد سريع دارند و به طور بالقوه م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‌توانند به واحدها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اقتصاد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مهم تبديل شوند.</a:t>
            </a:r>
            <a:endParaRPr lang="fa-IR" sz="300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2920" y="2667527"/>
            <a:ext cx="8183880" cy="1965600"/>
          </a:xfrm>
          <a:custGeom>
            <a:avLst/>
            <a:gdLst>
              <a:gd name="connsiteX0" fmla="*/ 0 w 8183880"/>
              <a:gd name="connsiteY0" fmla="*/ 327607 h 1965600"/>
              <a:gd name="connsiteX1" fmla="*/ 95954 w 8183880"/>
              <a:gd name="connsiteY1" fmla="*/ 95954 h 1965600"/>
              <a:gd name="connsiteX2" fmla="*/ 327607 w 8183880"/>
              <a:gd name="connsiteY2" fmla="*/ 0 h 1965600"/>
              <a:gd name="connsiteX3" fmla="*/ 7856273 w 8183880"/>
              <a:gd name="connsiteY3" fmla="*/ 0 h 1965600"/>
              <a:gd name="connsiteX4" fmla="*/ 8087926 w 8183880"/>
              <a:gd name="connsiteY4" fmla="*/ 95954 h 1965600"/>
              <a:gd name="connsiteX5" fmla="*/ 8183880 w 8183880"/>
              <a:gd name="connsiteY5" fmla="*/ 327607 h 1965600"/>
              <a:gd name="connsiteX6" fmla="*/ 8183880 w 8183880"/>
              <a:gd name="connsiteY6" fmla="*/ 1637993 h 1965600"/>
              <a:gd name="connsiteX7" fmla="*/ 8087926 w 8183880"/>
              <a:gd name="connsiteY7" fmla="*/ 1869646 h 1965600"/>
              <a:gd name="connsiteX8" fmla="*/ 7856273 w 8183880"/>
              <a:gd name="connsiteY8" fmla="*/ 1965600 h 1965600"/>
              <a:gd name="connsiteX9" fmla="*/ 327607 w 8183880"/>
              <a:gd name="connsiteY9" fmla="*/ 1965600 h 1965600"/>
              <a:gd name="connsiteX10" fmla="*/ 95954 w 8183880"/>
              <a:gd name="connsiteY10" fmla="*/ 1869646 h 1965600"/>
              <a:gd name="connsiteX11" fmla="*/ 0 w 8183880"/>
              <a:gd name="connsiteY11" fmla="*/ 1637993 h 1965600"/>
              <a:gd name="connsiteX12" fmla="*/ 0 w 8183880"/>
              <a:gd name="connsiteY12" fmla="*/ 327607 h 19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965600">
                <a:moveTo>
                  <a:pt x="0" y="327607"/>
                </a:moveTo>
                <a:cubicBezTo>
                  <a:pt x="0" y="240720"/>
                  <a:pt x="34516" y="157392"/>
                  <a:pt x="95954" y="95954"/>
                </a:cubicBezTo>
                <a:cubicBezTo>
                  <a:pt x="157392" y="34516"/>
                  <a:pt x="240721" y="0"/>
                  <a:pt x="327607" y="0"/>
                </a:cubicBezTo>
                <a:lnTo>
                  <a:pt x="7856273" y="0"/>
                </a:lnTo>
                <a:cubicBezTo>
                  <a:pt x="7943160" y="0"/>
                  <a:pt x="8026488" y="34516"/>
                  <a:pt x="8087926" y="95954"/>
                </a:cubicBezTo>
                <a:cubicBezTo>
                  <a:pt x="8149364" y="157392"/>
                  <a:pt x="8183880" y="240721"/>
                  <a:pt x="8183880" y="327607"/>
                </a:cubicBezTo>
                <a:lnTo>
                  <a:pt x="8183880" y="1637993"/>
                </a:lnTo>
                <a:cubicBezTo>
                  <a:pt x="8183880" y="1724880"/>
                  <a:pt x="8149364" y="1808208"/>
                  <a:pt x="8087926" y="1869646"/>
                </a:cubicBezTo>
                <a:cubicBezTo>
                  <a:pt x="8026488" y="1931084"/>
                  <a:pt x="7943160" y="1965600"/>
                  <a:pt x="7856273" y="1965600"/>
                </a:cubicBezTo>
                <a:lnTo>
                  <a:pt x="327607" y="1965600"/>
                </a:lnTo>
                <a:cubicBezTo>
                  <a:pt x="240720" y="1965600"/>
                  <a:pt x="157392" y="1931084"/>
                  <a:pt x="95954" y="1869646"/>
                </a:cubicBezTo>
                <a:cubicBezTo>
                  <a:pt x="34516" y="1808208"/>
                  <a:pt x="0" y="1724880"/>
                  <a:pt x="0" y="1637993"/>
                </a:cubicBezTo>
                <a:lnTo>
                  <a:pt x="0" y="327607"/>
                </a:lnTo>
                <a:close/>
              </a:path>
            </a:pathLst>
          </a:custGeom>
          <a:scene3d>
            <a:camera prst="perspectiveLeft" zoom="91000">
              <a:rot lat="0" lon="1200000" rev="0"/>
            </a:camera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fillRef>
          <a:effect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10253" tIns="210253" rIns="210253" bIns="210253" numCol="1" spcCol="1270" anchor="ctr" anchorCtr="0">
            <a:noAutofit/>
          </a:bodyPr>
          <a:lstStyle/>
          <a:p>
            <a:pPr lvl="0" algn="r" defTabSz="1333500" rtl="1"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Nazanin" pitchFamily="2" charset="-78"/>
              </a:rPr>
              <a:t>"</a:t>
            </a:r>
            <a:r>
              <a:rPr lang="ar-SA" sz="3000" kern="1200" dirty="0" smtClean="0">
                <a:cs typeface="B Nazanin" pitchFamily="2" charset="-78"/>
              </a:rPr>
              <a:t>سرمايۀ خطرپذیر</a:t>
            </a:r>
            <a:r>
              <a:rPr lang="fa-IR" sz="3000" kern="1200" dirty="0" smtClean="0">
                <a:cs typeface="B Nazanin" pitchFamily="2" charset="-78"/>
              </a:rPr>
              <a:t>"</a:t>
            </a:r>
            <a:r>
              <a:rPr lang="ar-SA" sz="3000" kern="1200" dirty="0" smtClean="0">
                <a:cs typeface="B Nazanin" pitchFamily="2" charset="-78"/>
              </a:rPr>
              <a:t> منبع سرماي</a:t>
            </a:r>
            <a:r>
              <a:rPr lang="fa-IR" sz="3000" kern="1200" dirty="0" smtClean="0">
                <a:cs typeface="B Nazanin" pitchFamily="2" charset="-78"/>
              </a:rPr>
              <a:t>ه</a:t>
            </a:r>
            <a:r>
              <a:rPr lang="ar-SA" sz="3000" kern="1200" dirty="0" smtClean="0">
                <a:cs typeface="B Nazanin" pitchFamily="2" charset="-78"/>
              </a:rPr>
              <a:t> برا</a:t>
            </a:r>
            <a:r>
              <a:rPr lang="fa-IR" sz="3000" kern="1200" dirty="0" smtClean="0">
                <a:cs typeface="B Nazanin" pitchFamily="2" charset="-78"/>
              </a:rPr>
              <a:t>ی</a:t>
            </a:r>
            <a:r>
              <a:rPr lang="ar-SA" sz="3000" kern="1200" dirty="0" smtClean="0">
                <a:cs typeface="B Nazanin" pitchFamily="2" charset="-78"/>
              </a:rPr>
              <a:t> شركت‌هايي است كه تازه كار خود را شروع مي‌كنند</a:t>
            </a:r>
            <a:r>
              <a:rPr lang="fa-IR" sz="3000" b="1" kern="1200" dirty="0" smtClean="0">
                <a:cs typeface="B Nazanin" pitchFamily="2" charset="-78"/>
              </a:rPr>
              <a:t>.</a:t>
            </a:r>
            <a:endParaRPr lang="en-US" sz="30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Corporate Venturing</a:t>
            </a:r>
            <a:endParaRPr lang="fa-IR" dirty="0"/>
          </a:p>
        </p:txBody>
      </p:sp>
      <p:grpSp>
        <p:nvGrpSpPr>
          <p:cNvPr id="4" name="Group 3"/>
          <p:cNvGrpSpPr/>
          <p:nvPr/>
        </p:nvGrpSpPr>
        <p:grpSpPr>
          <a:xfrm>
            <a:off x="502920" y="550727"/>
            <a:ext cx="8183879" cy="4147200"/>
            <a:chOff x="502920" y="550727"/>
            <a:chExt cx="8183879" cy="4147200"/>
          </a:xfrm>
        </p:grpSpPr>
        <p:sp>
          <p:nvSpPr>
            <p:cNvPr id="6" name="Freeform 5"/>
            <p:cNvSpPr/>
            <p:nvPr/>
          </p:nvSpPr>
          <p:spPr>
            <a:xfrm>
              <a:off x="502920" y="550727"/>
              <a:ext cx="6792620" cy="2073599"/>
            </a:xfrm>
            <a:custGeom>
              <a:avLst/>
              <a:gdLst>
                <a:gd name="connsiteX0" fmla="*/ 0 w 6792620"/>
                <a:gd name="connsiteY0" fmla="*/ 207360 h 2073599"/>
                <a:gd name="connsiteX1" fmla="*/ 60735 w 6792620"/>
                <a:gd name="connsiteY1" fmla="*/ 60734 h 2073599"/>
                <a:gd name="connsiteX2" fmla="*/ 207361 w 6792620"/>
                <a:gd name="connsiteY2" fmla="*/ 0 h 2073599"/>
                <a:gd name="connsiteX3" fmla="*/ 6585260 w 6792620"/>
                <a:gd name="connsiteY3" fmla="*/ 0 h 2073599"/>
                <a:gd name="connsiteX4" fmla="*/ 6731886 w 6792620"/>
                <a:gd name="connsiteY4" fmla="*/ 60735 h 2073599"/>
                <a:gd name="connsiteX5" fmla="*/ 6792620 w 6792620"/>
                <a:gd name="connsiteY5" fmla="*/ 207361 h 2073599"/>
                <a:gd name="connsiteX6" fmla="*/ 6792620 w 6792620"/>
                <a:gd name="connsiteY6" fmla="*/ 1866239 h 2073599"/>
                <a:gd name="connsiteX7" fmla="*/ 6731886 w 6792620"/>
                <a:gd name="connsiteY7" fmla="*/ 2012865 h 2073599"/>
                <a:gd name="connsiteX8" fmla="*/ 6585260 w 6792620"/>
                <a:gd name="connsiteY8" fmla="*/ 2073599 h 2073599"/>
                <a:gd name="connsiteX9" fmla="*/ 207360 w 6792620"/>
                <a:gd name="connsiteY9" fmla="*/ 2073599 h 2073599"/>
                <a:gd name="connsiteX10" fmla="*/ 60734 w 6792620"/>
                <a:gd name="connsiteY10" fmla="*/ 2012865 h 2073599"/>
                <a:gd name="connsiteX11" fmla="*/ 0 w 6792620"/>
                <a:gd name="connsiteY11" fmla="*/ 1866239 h 2073599"/>
                <a:gd name="connsiteX12" fmla="*/ 0 w 6792620"/>
                <a:gd name="connsiteY12" fmla="*/ 207360 h 207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92620" h="2073599">
                  <a:moveTo>
                    <a:pt x="0" y="207360"/>
                  </a:moveTo>
                  <a:cubicBezTo>
                    <a:pt x="0" y="152365"/>
                    <a:pt x="21847" y="99622"/>
                    <a:pt x="60735" y="60734"/>
                  </a:cubicBezTo>
                  <a:cubicBezTo>
                    <a:pt x="99623" y="21846"/>
                    <a:pt x="152365" y="0"/>
                    <a:pt x="207361" y="0"/>
                  </a:cubicBezTo>
                  <a:lnTo>
                    <a:pt x="6585260" y="0"/>
                  </a:lnTo>
                  <a:cubicBezTo>
                    <a:pt x="6640255" y="0"/>
                    <a:pt x="6692998" y="21847"/>
                    <a:pt x="6731886" y="60735"/>
                  </a:cubicBezTo>
                  <a:cubicBezTo>
                    <a:pt x="6770774" y="99623"/>
                    <a:pt x="6792620" y="152365"/>
                    <a:pt x="6792620" y="207361"/>
                  </a:cubicBezTo>
                  <a:lnTo>
                    <a:pt x="6792620" y="1866239"/>
                  </a:lnTo>
                  <a:cubicBezTo>
                    <a:pt x="6792620" y="1921234"/>
                    <a:pt x="6770773" y="1973977"/>
                    <a:pt x="6731886" y="2012865"/>
                  </a:cubicBezTo>
                  <a:cubicBezTo>
                    <a:pt x="6692998" y="2051753"/>
                    <a:pt x="6640256" y="2073599"/>
                    <a:pt x="6585260" y="2073599"/>
                  </a:cubicBezTo>
                  <a:lnTo>
                    <a:pt x="207360" y="2073599"/>
                  </a:lnTo>
                  <a:cubicBezTo>
                    <a:pt x="152365" y="2073599"/>
                    <a:pt x="99622" y="2051752"/>
                    <a:pt x="60734" y="2012865"/>
                  </a:cubicBezTo>
                  <a:cubicBezTo>
                    <a:pt x="21846" y="1973977"/>
                    <a:pt x="0" y="1921235"/>
                    <a:pt x="0" y="1866239"/>
                  </a:cubicBezTo>
                  <a:lnTo>
                    <a:pt x="0" y="20736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775019" numCol="1" spcCol="1270" anchor="t" anchorCtr="0">
              <a:noAutofit/>
            </a:bodyPr>
            <a:lstStyle/>
            <a:p>
              <a:pPr lvl="0" algn="justLow" defTabSz="977900" rtl="1">
                <a:spcBef>
                  <a:spcPct val="0"/>
                </a:spcBef>
                <a:spcAft>
                  <a:spcPct val="35000"/>
                </a:spcAft>
              </a:pPr>
              <a:r>
                <a:rPr lang="ar-SA" sz="2200" kern="1200" dirty="0" smtClean="0"/>
                <a:t>سرمایه‌گذاری مستقیم در شركت‌های سرمایه‌پذیر تحت طرح‌های</a:t>
              </a:r>
              <a:r>
                <a:rPr lang="fa-IR" sz="2200" kern="1200" dirty="0" smtClean="0"/>
                <a:t> </a:t>
              </a:r>
              <a:r>
                <a:rPr lang="en-US" sz="2200" kern="1200" dirty="0" smtClean="0"/>
                <a:t> VC</a:t>
              </a:r>
              <a:r>
                <a:rPr lang="ar-SA" sz="2200" kern="1200" dirty="0" smtClean="0"/>
                <a:t>كه شركت</a:t>
              </a:r>
              <a:r>
                <a:rPr lang="fa-IR" sz="2200" kern="1200" dirty="0" smtClean="0"/>
                <a:t> </a:t>
              </a:r>
              <a:r>
                <a:rPr lang="ar-SA" sz="2200" kern="1200" dirty="0" smtClean="0"/>
                <a:t>سرمایه‌گذار</a:t>
              </a:r>
              <a:r>
                <a:rPr lang="fa-IR" sz="2200" kern="1200" dirty="0" smtClean="0"/>
                <a:t>،</a:t>
              </a:r>
              <a:r>
                <a:rPr lang="ar-SA" sz="2200" kern="1200" dirty="0" smtClean="0"/>
                <a:t> </a:t>
              </a:r>
              <a:r>
                <a:rPr lang="fa-IR" sz="2200" kern="1200" dirty="0" smtClean="0"/>
                <a:t>شرکت </a:t>
              </a:r>
              <a:r>
                <a:rPr lang="ar-SA" sz="2200" kern="1200" dirty="0" smtClean="0"/>
                <a:t>تابعه یا وابستۀ شركت‌های غیر مالی است</a:t>
              </a:r>
              <a:r>
                <a:rPr lang="en-US" sz="2200" kern="1200" dirty="0" smtClean="0"/>
                <a:t>.</a:t>
              </a:r>
              <a:r>
                <a:rPr lang="ar-SA" sz="2200" kern="1200" dirty="0" smtClean="0"/>
                <a:t> </a:t>
              </a:r>
              <a:endParaRPr lang="en-US" sz="2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94179" y="1933127"/>
              <a:ext cx="6792620" cy="2764800"/>
            </a:xfrm>
            <a:custGeom>
              <a:avLst/>
              <a:gdLst>
                <a:gd name="connsiteX0" fmla="*/ 0 w 6792620"/>
                <a:gd name="connsiteY0" fmla="*/ 276480 h 2764800"/>
                <a:gd name="connsiteX1" fmla="*/ 80979 w 6792620"/>
                <a:gd name="connsiteY1" fmla="*/ 80979 h 2764800"/>
                <a:gd name="connsiteX2" fmla="*/ 276480 w 6792620"/>
                <a:gd name="connsiteY2" fmla="*/ 0 h 2764800"/>
                <a:gd name="connsiteX3" fmla="*/ 6516140 w 6792620"/>
                <a:gd name="connsiteY3" fmla="*/ 0 h 2764800"/>
                <a:gd name="connsiteX4" fmla="*/ 6711641 w 6792620"/>
                <a:gd name="connsiteY4" fmla="*/ 80979 h 2764800"/>
                <a:gd name="connsiteX5" fmla="*/ 6792620 w 6792620"/>
                <a:gd name="connsiteY5" fmla="*/ 276480 h 2764800"/>
                <a:gd name="connsiteX6" fmla="*/ 6792620 w 6792620"/>
                <a:gd name="connsiteY6" fmla="*/ 2488320 h 2764800"/>
                <a:gd name="connsiteX7" fmla="*/ 6711641 w 6792620"/>
                <a:gd name="connsiteY7" fmla="*/ 2683821 h 2764800"/>
                <a:gd name="connsiteX8" fmla="*/ 6516140 w 6792620"/>
                <a:gd name="connsiteY8" fmla="*/ 2764800 h 2764800"/>
                <a:gd name="connsiteX9" fmla="*/ 276480 w 6792620"/>
                <a:gd name="connsiteY9" fmla="*/ 2764800 h 2764800"/>
                <a:gd name="connsiteX10" fmla="*/ 80979 w 6792620"/>
                <a:gd name="connsiteY10" fmla="*/ 2683821 h 2764800"/>
                <a:gd name="connsiteX11" fmla="*/ 0 w 6792620"/>
                <a:gd name="connsiteY11" fmla="*/ 2488320 h 2764800"/>
                <a:gd name="connsiteX12" fmla="*/ 0 w 6792620"/>
                <a:gd name="connsiteY12" fmla="*/ 276480 h 276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92620" h="2764800">
                  <a:moveTo>
                    <a:pt x="0" y="276480"/>
                  </a:moveTo>
                  <a:cubicBezTo>
                    <a:pt x="0" y="203153"/>
                    <a:pt x="29129" y="132829"/>
                    <a:pt x="80979" y="80979"/>
                  </a:cubicBezTo>
                  <a:cubicBezTo>
                    <a:pt x="132829" y="29129"/>
                    <a:pt x="203153" y="0"/>
                    <a:pt x="276480" y="0"/>
                  </a:cubicBezTo>
                  <a:lnTo>
                    <a:pt x="6516140" y="0"/>
                  </a:lnTo>
                  <a:cubicBezTo>
                    <a:pt x="6589467" y="0"/>
                    <a:pt x="6659791" y="29129"/>
                    <a:pt x="6711641" y="80979"/>
                  </a:cubicBezTo>
                  <a:cubicBezTo>
                    <a:pt x="6763491" y="132829"/>
                    <a:pt x="6792620" y="203153"/>
                    <a:pt x="6792620" y="276480"/>
                  </a:cubicBezTo>
                  <a:lnTo>
                    <a:pt x="6792620" y="2488320"/>
                  </a:lnTo>
                  <a:cubicBezTo>
                    <a:pt x="6792620" y="2561647"/>
                    <a:pt x="6763491" y="2631971"/>
                    <a:pt x="6711641" y="2683821"/>
                  </a:cubicBezTo>
                  <a:cubicBezTo>
                    <a:pt x="6659791" y="2735671"/>
                    <a:pt x="6589467" y="2764800"/>
                    <a:pt x="6516140" y="2764800"/>
                  </a:cubicBezTo>
                  <a:lnTo>
                    <a:pt x="276480" y="2764800"/>
                  </a:lnTo>
                  <a:cubicBezTo>
                    <a:pt x="203153" y="2764800"/>
                    <a:pt x="132829" y="2735671"/>
                    <a:pt x="80979" y="2683821"/>
                  </a:cubicBezTo>
                  <a:cubicBezTo>
                    <a:pt x="29129" y="2631971"/>
                    <a:pt x="0" y="2561647"/>
                    <a:pt x="0" y="2488320"/>
                  </a:cubicBezTo>
                  <a:lnTo>
                    <a:pt x="0" y="2764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106" tIns="216106" rIns="216106" bIns="216106" numCol="1" spcCol="1270" anchor="t" anchorCtr="0">
              <a:noAutofit/>
            </a:bodyPr>
            <a:lstStyle/>
            <a:p>
              <a:pPr marL="171450" lvl="1" indent="-171450" algn="justLow" defTabSz="822325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850" kern="1200" dirty="0" smtClean="0"/>
                <a:t>این نوع شرکت </a:t>
              </a:r>
              <a:r>
                <a:rPr lang="ar-SA" sz="1850" kern="1200" dirty="0" smtClean="0"/>
                <a:t>سرمایه‌گذاری</a:t>
              </a:r>
              <a:r>
                <a:rPr lang="fa-IR" sz="1850" kern="1200" dirty="0" smtClean="0"/>
                <a:t> خطرپذیر </a:t>
              </a:r>
              <a:r>
                <a:rPr lang="ar-SA" sz="1850" kern="1200" dirty="0" smtClean="0"/>
                <a:t>اهداف استراتژی</a:t>
              </a:r>
              <a:r>
                <a:rPr lang="fa-IR" sz="1850" kern="1200" dirty="0" smtClean="0"/>
                <a:t>ک</a:t>
              </a:r>
              <a:r>
                <a:rPr lang="ar-SA" sz="1850" kern="1200" dirty="0" smtClean="0"/>
                <a:t> شركتی</a:t>
              </a:r>
              <a:r>
                <a:rPr lang="fa-IR" sz="1850" kern="1200" dirty="0" smtClean="0"/>
                <a:t> (</a:t>
              </a:r>
              <a:r>
                <a:rPr lang="en-US" sz="1850" kern="1200" dirty="0" smtClean="0">
                  <a:latin typeface="Times New Roman" pitchFamily="18" charset="0"/>
                  <a:cs typeface="Times New Roman" pitchFamily="18" charset="0"/>
                </a:rPr>
                <a:t>Corporate Strategic Objectives</a:t>
              </a:r>
              <a:r>
                <a:rPr lang="ar-SA" sz="1850" kern="1200" dirty="0" smtClean="0"/>
                <a:t> </a:t>
              </a:r>
              <a:r>
                <a:rPr lang="fa-IR" sz="1850" kern="1200" dirty="0" smtClean="0"/>
                <a:t>)</a:t>
              </a:r>
              <a:r>
                <a:rPr lang="ar-SA" sz="1850" kern="1200" dirty="0" smtClean="0"/>
                <a:t>دار</a:t>
              </a:r>
              <a:r>
                <a:rPr lang="fa-IR" sz="1850" kern="1200" dirty="0" smtClean="0"/>
                <a:t>د و این در حالی است که </a:t>
              </a:r>
              <a:r>
                <a:rPr lang="ar-SA" sz="1850" kern="1200" dirty="0" smtClean="0"/>
                <a:t>بقیه اهداف بازده یا مالی</a:t>
              </a:r>
              <a:r>
                <a:rPr lang="fa-IR" sz="1850" kern="1200" dirty="0" smtClean="0"/>
                <a:t>   (</a:t>
              </a:r>
              <a:r>
                <a:rPr lang="en-US" sz="1850" kern="1200" dirty="0" smtClean="0">
                  <a:latin typeface="Times New Roman" pitchFamily="18" charset="0"/>
                  <a:cs typeface="Times New Roman" pitchFamily="18" charset="0"/>
                </a:rPr>
                <a:t>Return or Financial Objectives</a:t>
              </a:r>
              <a:r>
                <a:rPr lang="fa-IR" sz="1850" kern="12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ar-SA" sz="1850" kern="1200" dirty="0" smtClean="0"/>
                <a:t>دارند</a:t>
              </a:r>
              <a:r>
                <a:rPr lang="fa-IR" sz="1850" kern="1200" dirty="0" smtClean="0"/>
                <a:t>.</a:t>
              </a:r>
              <a:endParaRPr lang="en-US" sz="185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algn="justLow" defTabSz="822325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1850" kern="1200" dirty="0" smtClean="0"/>
                <a:t>سـرمایۀ این‌ها</a:t>
              </a:r>
              <a:r>
                <a:rPr lang="fa-IR" sz="1850" kern="1200" dirty="0" smtClean="0"/>
                <a:t> همان سرمایۀ شرکت مادر (</a:t>
              </a:r>
              <a:r>
                <a:rPr lang="en-US" sz="1850" kern="1200" dirty="0" smtClean="0">
                  <a:latin typeface="Times New Roman" pitchFamily="18" charset="0"/>
                  <a:cs typeface="Times New Roman" pitchFamily="18" charset="0"/>
                </a:rPr>
                <a:t>Parent’s Capital</a:t>
              </a:r>
              <a:r>
                <a:rPr lang="fa-IR" sz="185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1850" kern="1200" dirty="0" smtClean="0"/>
                <a:t> </a:t>
              </a:r>
              <a:r>
                <a:rPr lang="ar-SA" sz="1850" kern="1200" dirty="0" smtClean="0"/>
                <a:t>اسـت. در حالـی كـه بقـیه</a:t>
              </a:r>
              <a:r>
                <a:rPr lang="en-US" sz="1850" kern="1200" dirty="0" smtClean="0">
                  <a:latin typeface="Times New Roman" pitchFamily="18" charset="0"/>
                  <a:cs typeface="Times New Roman" pitchFamily="18" charset="0"/>
                </a:rPr>
                <a:t>VC Finance</a:t>
              </a:r>
              <a:r>
                <a:rPr lang="en-US" sz="1850" kern="1200" dirty="0" smtClean="0"/>
                <a:t> </a:t>
              </a:r>
              <a:r>
                <a:rPr lang="fa-IR" sz="1850" kern="1200" dirty="0" smtClean="0"/>
                <a:t>اند و از سرمایۀ </a:t>
              </a:r>
              <a:r>
                <a:rPr lang="ar-SA" sz="1850" kern="1200" dirty="0" smtClean="0"/>
                <a:t>سرمایه‌گذار</a:t>
              </a:r>
              <a:r>
                <a:rPr lang="fa-IR" sz="1850" kern="1200" dirty="0" smtClean="0"/>
                <a:t> خارجی</a:t>
              </a:r>
              <a:r>
                <a:rPr lang="en-US" sz="1850" kern="1200" dirty="0" smtClean="0">
                  <a:latin typeface="Times New Roman" pitchFamily="18" charset="0"/>
                  <a:cs typeface="Times New Roman" pitchFamily="18" charset="0"/>
                </a:rPr>
                <a:t>Outside Investor’s Capital) </a:t>
              </a:r>
              <a:r>
                <a:rPr lang="fa-IR" sz="1850" kern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fa-IR" sz="1850" kern="1200" dirty="0" smtClean="0"/>
                <a:t>تغذیه می‌شوند </a:t>
              </a:r>
              <a:r>
                <a:rPr lang="en-US" sz="1850" kern="1200" dirty="0" smtClean="0"/>
                <a:t>.</a:t>
              </a:r>
              <a:endParaRPr lang="fa-IR" sz="1850" kern="1200" dirty="0"/>
            </a:p>
            <a:p>
              <a:pPr marL="171450" lvl="1" indent="-171450" algn="justLow" defTabSz="822325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850" kern="1200" dirty="0" smtClean="0"/>
                <a:t>بعضی از این‌ها كار مدیریت، مشاوره و كارشناسی نیز می‌كنند</a:t>
              </a:r>
              <a:r>
                <a:rPr lang="en-US" sz="1850" kern="1200" dirty="0" smtClean="0"/>
                <a:t>.</a:t>
              </a:r>
              <a:endParaRPr lang="fa-IR" sz="185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گردآوری وجوه</a:t>
            </a:r>
            <a:endParaRPr lang="fa-IR" dirty="0"/>
          </a:p>
        </p:txBody>
      </p:sp>
      <p:sp>
        <p:nvSpPr>
          <p:cNvPr id="7" name="Freeform 6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84912" rIns="184912" bIns="18491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/>
              <a:t>مراجعه به سرمایه‌گذاران نهادی و مذاكره و جذب آن‌ها</a:t>
            </a:r>
            <a:endParaRPr lang="en-US" sz="2600" kern="1200" dirty="0"/>
          </a:p>
        </p:txBody>
      </p:sp>
      <p:sp>
        <p:nvSpPr>
          <p:cNvPr id="8" name="Freeform 7"/>
          <p:cNvSpPr/>
          <p:nvPr/>
        </p:nvSpPr>
        <p:spPr>
          <a:xfrm rot="21600000">
            <a:off x="502920" y="2820844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673099"/>
              <a:satOff val="6871"/>
              <a:lumOff val="5882"/>
              <a:alphaOff val="0"/>
            </a:schemeClr>
          </a:fillRef>
          <a:effectRef idx="0">
            <a:schemeClr val="accent5">
              <a:hueOff val="-4673099"/>
              <a:satOff val="6871"/>
              <a:lumOff val="5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84913" rIns="184912" bIns="58971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/>
              <a:t>چند هفته یا چند ماه وقت برای سرمایه‌گذاری </a:t>
            </a:r>
            <a:endParaRPr lang="en-US" sz="2600" kern="1200" dirty="0"/>
          </a:p>
        </p:txBody>
      </p:sp>
      <p:sp>
        <p:nvSpPr>
          <p:cNvPr id="9" name="Freeform 8"/>
          <p:cNvSpPr/>
          <p:nvPr/>
        </p:nvSpPr>
        <p:spPr>
          <a:xfrm rot="21600000"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346198"/>
              <a:satOff val="13742"/>
              <a:lumOff val="11765"/>
              <a:alphaOff val="0"/>
            </a:schemeClr>
          </a:fillRef>
          <a:effectRef idx="0">
            <a:schemeClr val="accent5">
              <a:hueOff val="-9346198"/>
              <a:satOff val="13742"/>
              <a:lumOff val="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1" tIns="184913" rIns="184912" bIns="589711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/>
              <a:t>توزیع امیدنامه بین سرمایه‌گذاران بالقوه  </a:t>
            </a:r>
            <a:r>
              <a:rPr lang="fa-IR" sz="2600" kern="1200" dirty="0" smtClean="0"/>
              <a:t>(</a:t>
            </a:r>
            <a:r>
              <a:rPr lang="en-US" sz="2600" kern="1200" dirty="0" smtClean="0"/>
              <a:t>(Prospectus</a:t>
            </a:r>
            <a:endParaRPr lang="fa-IR" sz="2600" kern="1200" dirty="0"/>
          </a:p>
        </p:txBody>
      </p:sp>
      <p:sp>
        <p:nvSpPr>
          <p:cNvPr id="10" name="Freeform 9"/>
          <p:cNvSpPr/>
          <p:nvPr/>
        </p:nvSpPr>
        <p:spPr>
          <a:xfrm rot="21600000"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0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1" tIns="184912" rIns="184912" bIns="589711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600" kern="1200" dirty="0" smtClean="0"/>
              <a:t>تعیین سرمایۀ هدف  </a:t>
            </a:r>
            <a:r>
              <a:rPr lang="fa-IR" sz="2600" kern="1200" dirty="0" smtClean="0"/>
              <a:t>(</a:t>
            </a:r>
            <a:r>
              <a:rPr lang="en-US" sz="2600" kern="1200" dirty="0" smtClean="0"/>
              <a:t>(Target Fund</a:t>
            </a:r>
            <a:endParaRPr lang="fa-IR" sz="26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029200"/>
            <a:ext cx="6858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ar-SA" sz="2000" dirty="0" smtClean="0">
                <a:cs typeface="+mj-cs"/>
              </a:rPr>
              <a:t>به دلیل ریسك</a:t>
            </a:r>
            <a:r>
              <a:rPr lang="fa-IR" sz="2000" dirty="0" smtClean="0">
                <a:cs typeface="+mj-cs"/>
              </a:rPr>
              <a:t> بالا</a:t>
            </a:r>
            <a:r>
              <a:rPr lang="ar-SA" sz="2000" dirty="0" smtClean="0">
                <a:cs typeface="+mj-cs"/>
              </a:rPr>
              <a:t>،دورۀ سرمایه‌گذاری </a:t>
            </a:r>
            <a:r>
              <a:rPr lang="fa-IR" sz="2000" dirty="0" smtClean="0">
                <a:cs typeface="+mj-cs"/>
              </a:rPr>
              <a:t>طولانی، </a:t>
            </a:r>
            <a:r>
              <a:rPr lang="ar-SA" sz="2000" dirty="0" smtClean="0">
                <a:cs typeface="+mj-cs"/>
              </a:rPr>
              <a:t>عدم نقدینگی</a:t>
            </a:r>
            <a:r>
              <a:rPr lang="fa-IR" sz="2000" dirty="0" smtClean="0">
                <a:cs typeface="+mj-cs"/>
              </a:rPr>
              <a:t> و</a:t>
            </a:r>
            <a:r>
              <a:rPr lang="ar-SA" sz="2000" dirty="0" smtClean="0"/>
              <a:t> بزرگ‌بودن</a:t>
            </a:r>
            <a:r>
              <a:rPr lang="fa-IR" sz="2000" dirty="0" smtClean="0"/>
              <a:t> </a:t>
            </a:r>
            <a:r>
              <a:rPr lang="ar-SA" sz="2000" dirty="0" smtClean="0">
                <a:cs typeface="+mj-cs"/>
              </a:rPr>
              <a:t>حداقل سرمایۀ لازم</a:t>
            </a:r>
            <a:r>
              <a:rPr lang="fa-IR" sz="2000" dirty="0" smtClean="0">
                <a:cs typeface="+mj-cs"/>
              </a:rPr>
              <a:t>،</a:t>
            </a:r>
            <a:r>
              <a:rPr lang="ar-SA" sz="2000" dirty="0" smtClean="0">
                <a:cs typeface="+mj-cs"/>
              </a:rPr>
              <a:t> افراد معمولی كمتر مخاطب </a:t>
            </a:r>
            <a:r>
              <a:rPr lang="en-US" sz="2000" dirty="0" smtClean="0">
                <a:cs typeface="+mj-cs"/>
              </a:rPr>
              <a:t>VC </a:t>
            </a:r>
            <a:r>
              <a:rPr lang="ar-SA" sz="2000" dirty="0" smtClean="0">
                <a:cs typeface="+mj-cs"/>
              </a:rPr>
              <a:t>می‌باشند</a:t>
            </a:r>
            <a:r>
              <a:rPr lang="fa-IR" sz="2000" dirty="0" smtClean="0">
                <a:cs typeface="+mj-cs"/>
              </a:rPr>
              <a:t>.</a:t>
            </a:r>
            <a:r>
              <a:rPr lang="ar-SA" sz="2000" dirty="0" smtClean="0">
                <a:cs typeface="+mj-cs"/>
              </a:rPr>
              <a:t> </a:t>
            </a:r>
            <a:endParaRPr lang="en-US" sz="20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اصطلاحات مهم </a:t>
            </a:r>
            <a:r>
              <a:rPr lang="en-US" dirty="0" smtClean="0"/>
              <a:t>VC</a:t>
            </a:r>
            <a:endParaRPr lang="fa-IR" dirty="0"/>
          </a:p>
        </p:txBody>
      </p:sp>
      <p:sp>
        <p:nvSpPr>
          <p:cNvPr id="6" name="Isosceles Triangle 5"/>
          <p:cNvSpPr/>
          <p:nvPr/>
        </p:nvSpPr>
        <p:spPr>
          <a:xfrm>
            <a:off x="2186787" y="530352"/>
            <a:ext cx="4187952" cy="4187952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280763" y="949556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Capital Calls</a:t>
            </a:r>
            <a:endParaRPr lang="fa-IR" sz="1500" kern="1200" dirty="0"/>
          </a:p>
        </p:txBody>
      </p:sp>
      <p:sp>
        <p:nvSpPr>
          <p:cNvPr id="8" name="Freeform 7"/>
          <p:cNvSpPr/>
          <p:nvPr/>
        </p:nvSpPr>
        <p:spPr>
          <a:xfrm>
            <a:off x="4280763" y="1368249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1377853"/>
              <a:satOff val="-1238"/>
              <a:lumOff val="-1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Disbursements </a:t>
            </a:r>
            <a:endParaRPr lang="en-US" sz="1500" kern="1200" dirty="0"/>
          </a:p>
        </p:txBody>
      </p:sp>
      <p:sp>
        <p:nvSpPr>
          <p:cNvPr id="9" name="Freeform 8"/>
          <p:cNvSpPr/>
          <p:nvPr/>
        </p:nvSpPr>
        <p:spPr>
          <a:xfrm>
            <a:off x="4280763" y="1786942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2755705"/>
              <a:satOff val="-2476"/>
              <a:lumOff val="-39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Exit</a:t>
            </a:r>
            <a:endParaRPr lang="fa-IR" sz="15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280763" y="2205635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4133557"/>
              <a:satOff val="-3714"/>
              <a:lumOff val="-58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IPO</a:t>
            </a:r>
            <a:endParaRPr lang="fa-IR" sz="15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280763" y="2624328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5511410"/>
              <a:satOff val="-4953"/>
              <a:lumOff val="-78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Secondary market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280763" y="3043020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6889262"/>
              <a:satOff val="-6191"/>
              <a:lumOff val="-98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Buyout Funds</a:t>
            </a:r>
            <a:endParaRPr lang="fa-IR" sz="1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280763" y="3461713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8267115"/>
              <a:satOff val="-7429"/>
              <a:lumOff val="-117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Consultants</a:t>
            </a:r>
            <a:r>
              <a:rPr lang="ar-SA" sz="1500" kern="1200" dirty="0" smtClean="0"/>
              <a:t> 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280763" y="3880406"/>
            <a:ext cx="2722168" cy="372171"/>
          </a:xfrm>
          <a:custGeom>
            <a:avLst/>
            <a:gdLst>
              <a:gd name="connsiteX0" fmla="*/ 0 w 2722168"/>
              <a:gd name="connsiteY0" fmla="*/ 62030 h 372171"/>
              <a:gd name="connsiteX1" fmla="*/ 18168 w 2722168"/>
              <a:gd name="connsiteY1" fmla="*/ 18168 h 372171"/>
              <a:gd name="connsiteX2" fmla="*/ 62030 w 2722168"/>
              <a:gd name="connsiteY2" fmla="*/ 0 h 372171"/>
              <a:gd name="connsiteX3" fmla="*/ 2660138 w 2722168"/>
              <a:gd name="connsiteY3" fmla="*/ 0 h 372171"/>
              <a:gd name="connsiteX4" fmla="*/ 2704000 w 2722168"/>
              <a:gd name="connsiteY4" fmla="*/ 18168 h 372171"/>
              <a:gd name="connsiteX5" fmla="*/ 2722168 w 2722168"/>
              <a:gd name="connsiteY5" fmla="*/ 62030 h 372171"/>
              <a:gd name="connsiteX6" fmla="*/ 2722168 w 2722168"/>
              <a:gd name="connsiteY6" fmla="*/ 310141 h 372171"/>
              <a:gd name="connsiteX7" fmla="*/ 2704000 w 2722168"/>
              <a:gd name="connsiteY7" fmla="*/ 354003 h 372171"/>
              <a:gd name="connsiteX8" fmla="*/ 2660138 w 2722168"/>
              <a:gd name="connsiteY8" fmla="*/ 372171 h 372171"/>
              <a:gd name="connsiteX9" fmla="*/ 62030 w 2722168"/>
              <a:gd name="connsiteY9" fmla="*/ 372171 h 372171"/>
              <a:gd name="connsiteX10" fmla="*/ 18168 w 2722168"/>
              <a:gd name="connsiteY10" fmla="*/ 354003 h 372171"/>
              <a:gd name="connsiteX11" fmla="*/ 0 w 2722168"/>
              <a:gd name="connsiteY11" fmla="*/ 310141 h 372171"/>
              <a:gd name="connsiteX12" fmla="*/ 0 w 2722168"/>
              <a:gd name="connsiteY12" fmla="*/ 62030 h 37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372171">
                <a:moveTo>
                  <a:pt x="0" y="62030"/>
                </a:moveTo>
                <a:cubicBezTo>
                  <a:pt x="0" y="45579"/>
                  <a:pt x="6535" y="29801"/>
                  <a:pt x="18168" y="18168"/>
                </a:cubicBezTo>
                <a:cubicBezTo>
                  <a:pt x="29801" y="6535"/>
                  <a:pt x="45578" y="0"/>
                  <a:pt x="62030" y="0"/>
                </a:cubicBezTo>
                <a:lnTo>
                  <a:pt x="2660138" y="0"/>
                </a:lnTo>
                <a:cubicBezTo>
                  <a:pt x="2676589" y="0"/>
                  <a:pt x="2692367" y="6535"/>
                  <a:pt x="2704000" y="18168"/>
                </a:cubicBezTo>
                <a:cubicBezTo>
                  <a:pt x="2715633" y="29801"/>
                  <a:pt x="2722168" y="45578"/>
                  <a:pt x="2722168" y="62030"/>
                </a:cubicBezTo>
                <a:lnTo>
                  <a:pt x="2722168" y="310141"/>
                </a:lnTo>
                <a:cubicBezTo>
                  <a:pt x="2722168" y="326592"/>
                  <a:pt x="2715633" y="342370"/>
                  <a:pt x="2704000" y="354003"/>
                </a:cubicBezTo>
                <a:cubicBezTo>
                  <a:pt x="2692367" y="365636"/>
                  <a:pt x="2676590" y="372171"/>
                  <a:pt x="2660138" y="372171"/>
                </a:cubicBezTo>
                <a:lnTo>
                  <a:pt x="62030" y="372171"/>
                </a:lnTo>
                <a:cubicBezTo>
                  <a:pt x="45579" y="372171"/>
                  <a:pt x="29801" y="365636"/>
                  <a:pt x="18168" y="354003"/>
                </a:cubicBezTo>
                <a:cubicBezTo>
                  <a:pt x="6535" y="342370"/>
                  <a:pt x="0" y="326593"/>
                  <a:pt x="0" y="310141"/>
                </a:cubicBezTo>
                <a:lnTo>
                  <a:pt x="0" y="620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9644967"/>
              <a:satOff val="-8667"/>
              <a:lumOff val="-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18" tIns="75318" rIns="75318" bIns="75318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Fund of Funds</a:t>
            </a:r>
            <a:endParaRPr lang="en-US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ویژگی‌های </a:t>
            </a:r>
            <a:r>
              <a:rPr lang="en-US" dirty="0" smtClean="0"/>
              <a:t>VC</a:t>
            </a:r>
            <a:r>
              <a:rPr lang="fa-IR" dirty="0" smtClean="0"/>
              <a:t> در ایران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 rot="21600000">
            <a:off x="2013443" y="533602"/>
            <a:ext cx="5442280" cy="558897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1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ریس</a:t>
            </a:r>
            <a:r>
              <a:rPr lang="fa-IR" sz="1600" kern="1200" dirty="0" smtClean="0"/>
              <a:t>ک</a:t>
            </a:r>
            <a:r>
              <a:rPr lang="ar-SA" sz="1600" kern="1200" dirty="0" smtClean="0"/>
              <a:t> كمتر </a:t>
            </a:r>
            <a:endParaRPr lang="en-US" sz="1600" kern="1200" dirty="0"/>
          </a:p>
        </p:txBody>
      </p:sp>
      <p:sp>
        <p:nvSpPr>
          <p:cNvPr id="7" name="Oval 6"/>
          <p:cNvSpPr/>
          <p:nvPr/>
        </p:nvSpPr>
        <p:spPr>
          <a:xfrm>
            <a:off x="1733996" y="53360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 rot="21600000">
            <a:off x="2013443" y="1259332"/>
            <a:ext cx="5442280" cy="558897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1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طرح تولید كالا و خدمات اقتباسی و تقلیدی </a:t>
            </a:r>
            <a:endParaRPr lang="en-US" sz="1600" kern="1200" dirty="0"/>
          </a:p>
        </p:txBody>
      </p:sp>
      <p:sp>
        <p:nvSpPr>
          <p:cNvPr id="9" name="Oval 8"/>
          <p:cNvSpPr/>
          <p:nvPr/>
        </p:nvSpPr>
        <p:spPr>
          <a:xfrm>
            <a:off x="1733996" y="125933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 rot="21600000">
            <a:off x="2013443" y="1985062"/>
            <a:ext cx="5442280" cy="558897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پس‌انداز بسیار محدود كلی</a:t>
            </a:r>
            <a:r>
              <a:rPr lang="fa-IR" sz="1600" kern="1200" dirty="0" smtClean="0"/>
              <a:t>ۀ </a:t>
            </a:r>
            <a:r>
              <a:rPr lang="ar-SA" sz="1600" kern="1200" dirty="0" smtClean="0"/>
              <a:t>دارندگان فكر تولیدی و كارآفرینان </a:t>
            </a:r>
            <a:endParaRPr lang="en-US" sz="1600" kern="1200" dirty="0"/>
          </a:p>
        </p:txBody>
      </p:sp>
      <p:sp>
        <p:nvSpPr>
          <p:cNvPr id="11" name="Oval 10"/>
          <p:cNvSpPr/>
          <p:nvPr/>
        </p:nvSpPr>
        <p:spPr>
          <a:xfrm>
            <a:off x="1733996" y="198506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 rot="21600000">
            <a:off x="2013443" y="2710792"/>
            <a:ext cx="5442280" cy="558896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منابع طبیعی</a:t>
            </a:r>
            <a:r>
              <a:rPr lang="fa-IR" sz="1600" kern="1200" dirty="0" smtClean="0"/>
              <a:t> قابل‌ملاحظه</a:t>
            </a:r>
            <a:r>
              <a:rPr lang="ar-SA" sz="1600" kern="1200" dirty="0" smtClean="0"/>
              <a:t> و موقعیت</a:t>
            </a:r>
            <a:r>
              <a:rPr lang="fa-IR" sz="1600" kern="1200" dirty="0" smtClean="0"/>
              <a:t> مناسب</a:t>
            </a:r>
            <a:r>
              <a:rPr lang="ar-SA" sz="1600" kern="1200" dirty="0" smtClean="0"/>
              <a:t> جغرافیایی </a:t>
            </a:r>
            <a:endParaRPr lang="en-US" sz="1600" kern="1200" dirty="0"/>
          </a:p>
        </p:txBody>
      </p:sp>
      <p:sp>
        <p:nvSpPr>
          <p:cNvPr id="13" name="Oval 12"/>
          <p:cNvSpPr/>
          <p:nvPr/>
        </p:nvSpPr>
        <p:spPr>
          <a:xfrm>
            <a:off x="1733996" y="271079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 rot="21600000">
            <a:off x="2013443" y="3436522"/>
            <a:ext cx="5442280" cy="558896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مزیت نسبی</a:t>
            </a:r>
            <a:r>
              <a:rPr lang="fa-IR" sz="1600" kern="1200" dirty="0" smtClean="0"/>
              <a:t> حاصل از</a:t>
            </a:r>
            <a:r>
              <a:rPr lang="ar-SA" sz="1600" kern="1200" dirty="0" smtClean="0"/>
              <a:t> قیمت‌های كنترل</a:t>
            </a:r>
            <a:r>
              <a:rPr lang="en-US" sz="1600" kern="1200" dirty="0" smtClean="0"/>
              <a:t>‌</a:t>
            </a:r>
            <a:r>
              <a:rPr lang="ar-SA" sz="1600" kern="1200" dirty="0" smtClean="0"/>
              <a:t>شده</a:t>
            </a:r>
            <a:endParaRPr lang="en-US" sz="1600" kern="1200" dirty="0"/>
          </a:p>
        </p:txBody>
      </p:sp>
      <p:sp>
        <p:nvSpPr>
          <p:cNvPr id="15" name="Oval 14"/>
          <p:cNvSpPr/>
          <p:nvPr/>
        </p:nvSpPr>
        <p:spPr>
          <a:xfrm>
            <a:off x="1733996" y="343652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 rot="21600000">
            <a:off x="2013443" y="4162252"/>
            <a:ext cx="5442280" cy="558896"/>
          </a:xfrm>
          <a:custGeom>
            <a:avLst/>
            <a:gdLst>
              <a:gd name="connsiteX0" fmla="*/ 0 w 5442280"/>
              <a:gd name="connsiteY0" fmla="*/ 0 h 558895"/>
              <a:gd name="connsiteX1" fmla="*/ 5162833 w 5442280"/>
              <a:gd name="connsiteY1" fmla="*/ 0 h 558895"/>
              <a:gd name="connsiteX2" fmla="*/ 5442280 w 5442280"/>
              <a:gd name="connsiteY2" fmla="*/ 279448 h 558895"/>
              <a:gd name="connsiteX3" fmla="*/ 5162833 w 5442280"/>
              <a:gd name="connsiteY3" fmla="*/ 558895 h 558895"/>
              <a:gd name="connsiteX4" fmla="*/ 0 w 5442280"/>
              <a:gd name="connsiteY4" fmla="*/ 558895 h 558895"/>
              <a:gd name="connsiteX5" fmla="*/ 0 w 5442280"/>
              <a:gd name="connsiteY5" fmla="*/ 0 h 55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2280" h="558895">
                <a:moveTo>
                  <a:pt x="5442280" y="558894"/>
                </a:moveTo>
                <a:lnTo>
                  <a:pt x="279447" y="558894"/>
                </a:lnTo>
                <a:lnTo>
                  <a:pt x="0" y="279447"/>
                </a:lnTo>
                <a:lnTo>
                  <a:pt x="279447" y="1"/>
                </a:lnTo>
                <a:lnTo>
                  <a:pt x="5442280" y="1"/>
                </a:lnTo>
                <a:lnTo>
                  <a:pt x="5442280" y="55889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6183" tIns="60961" rIns="113792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kern="1200" dirty="0" smtClean="0"/>
              <a:t>خطرپذیری</a:t>
            </a:r>
            <a:endParaRPr lang="en-US" sz="1600" kern="1200" dirty="0"/>
          </a:p>
        </p:txBody>
      </p:sp>
      <p:sp>
        <p:nvSpPr>
          <p:cNvPr id="17" name="Oval 16"/>
          <p:cNvSpPr/>
          <p:nvPr/>
        </p:nvSpPr>
        <p:spPr>
          <a:xfrm>
            <a:off x="1733996" y="4162253"/>
            <a:ext cx="558895" cy="55889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" dur="123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8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0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8" dur="123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9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1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23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8" dur="123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9" dur="123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1" dur="123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8" dur="123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9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1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7" dur="123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8" dur="123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0" dur="123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8" dur="123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9" dur="123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1" dur="123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7" dur="123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8" dur="123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00" dur="123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0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08" dur="123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09" dur="123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1" dur="123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7" dur="123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18" dur="123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20" dur="123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4500" b="1" dirty="0" smtClean="0">
                <a:solidFill>
                  <a:srgbClr val="92D05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با تشکر از توجه شما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تأمین‌کنندگان مالی طرح‌های خطرپذیر 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186787" y="536448"/>
            <a:ext cx="4187952" cy="4187952"/>
          </a:xfrm>
          <a:prstGeom prst="triangle">
            <a:avLst/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reeform 5"/>
          <p:cNvSpPr/>
          <p:nvPr/>
        </p:nvSpPr>
        <p:spPr>
          <a:xfrm>
            <a:off x="4280763" y="957492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300" kern="1200" dirty="0" smtClean="0"/>
              <a:t>افراد ثروتمند</a:t>
            </a:r>
            <a:endParaRPr lang="en-US" sz="1300" kern="1200" dirty="0"/>
          </a:p>
        </p:txBody>
      </p:sp>
      <p:sp>
        <p:nvSpPr>
          <p:cNvPr id="8" name="Freeform 7"/>
          <p:cNvSpPr/>
          <p:nvPr/>
        </p:nvSpPr>
        <p:spPr>
          <a:xfrm>
            <a:off x="4280763" y="1515136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300" kern="1200" dirty="0" smtClean="0"/>
              <a:t>بنیادها</a:t>
            </a:r>
            <a:r>
              <a:rPr lang="fa-IR" sz="1300" kern="1200" dirty="0" smtClean="0"/>
              <a:t>ی خیریه و </a:t>
            </a:r>
            <a:r>
              <a:rPr lang="ar-SA" sz="1300" kern="1200" dirty="0" smtClean="0"/>
              <a:t>صندوق‌های وقفی </a:t>
            </a:r>
            <a:endParaRPr lang="en-US" sz="1300" kern="1200" dirty="0"/>
          </a:p>
        </p:txBody>
      </p:sp>
      <p:sp>
        <p:nvSpPr>
          <p:cNvPr id="9" name="Freeform 8"/>
          <p:cNvSpPr/>
          <p:nvPr/>
        </p:nvSpPr>
        <p:spPr>
          <a:xfrm>
            <a:off x="4280763" y="2072780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300" kern="1200" smtClean="0"/>
              <a:t>شركت‌های سهامی</a:t>
            </a:r>
            <a:endParaRPr lang="fa-IR" sz="1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280763" y="2630424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شرکت‌های سرمایه‌گذاری</a:t>
            </a:r>
            <a:endParaRPr lang="en-US" sz="13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280763" y="3188067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صندوق‌های سرمایه‌گذاری</a:t>
            </a:r>
            <a:endParaRPr lang="en-US" sz="13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280763" y="3745711"/>
            <a:ext cx="2722168" cy="495683"/>
          </a:xfrm>
          <a:custGeom>
            <a:avLst/>
            <a:gdLst>
              <a:gd name="connsiteX0" fmla="*/ 0 w 2722168"/>
              <a:gd name="connsiteY0" fmla="*/ 82615 h 495683"/>
              <a:gd name="connsiteX1" fmla="*/ 24197 w 2722168"/>
              <a:gd name="connsiteY1" fmla="*/ 24197 h 495683"/>
              <a:gd name="connsiteX2" fmla="*/ 82615 w 2722168"/>
              <a:gd name="connsiteY2" fmla="*/ 0 h 495683"/>
              <a:gd name="connsiteX3" fmla="*/ 2639553 w 2722168"/>
              <a:gd name="connsiteY3" fmla="*/ 0 h 495683"/>
              <a:gd name="connsiteX4" fmla="*/ 2697971 w 2722168"/>
              <a:gd name="connsiteY4" fmla="*/ 24197 h 495683"/>
              <a:gd name="connsiteX5" fmla="*/ 2722168 w 2722168"/>
              <a:gd name="connsiteY5" fmla="*/ 82615 h 495683"/>
              <a:gd name="connsiteX6" fmla="*/ 2722168 w 2722168"/>
              <a:gd name="connsiteY6" fmla="*/ 413068 h 495683"/>
              <a:gd name="connsiteX7" fmla="*/ 2697971 w 2722168"/>
              <a:gd name="connsiteY7" fmla="*/ 471486 h 495683"/>
              <a:gd name="connsiteX8" fmla="*/ 2639553 w 2722168"/>
              <a:gd name="connsiteY8" fmla="*/ 495683 h 495683"/>
              <a:gd name="connsiteX9" fmla="*/ 82615 w 2722168"/>
              <a:gd name="connsiteY9" fmla="*/ 495683 h 495683"/>
              <a:gd name="connsiteX10" fmla="*/ 24197 w 2722168"/>
              <a:gd name="connsiteY10" fmla="*/ 471486 h 495683"/>
              <a:gd name="connsiteX11" fmla="*/ 0 w 2722168"/>
              <a:gd name="connsiteY11" fmla="*/ 413068 h 495683"/>
              <a:gd name="connsiteX12" fmla="*/ 0 w 2722168"/>
              <a:gd name="connsiteY12" fmla="*/ 82615 h 49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95683">
                <a:moveTo>
                  <a:pt x="0" y="82615"/>
                </a:moveTo>
                <a:cubicBezTo>
                  <a:pt x="0" y="60704"/>
                  <a:pt x="8704" y="39691"/>
                  <a:pt x="24197" y="24197"/>
                </a:cubicBezTo>
                <a:cubicBezTo>
                  <a:pt x="39690" y="8704"/>
                  <a:pt x="60704" y="0"/>
                  <a:pt x="82615" y="0"/>
                </a:cubicBezTo>
                <a:lnTo>
                  <a:pt x="2639553" y="0"/>
                </a:lnTo>
                <a:cubicBezTo>
                  <a:pt x="2661464" y="0"/>
                  <a:pt x="2682477" y="8704"/>
                  <a:pt x="2697971" y="24197"/>
                </a:cubicBezTo>
                <a:cubicBezTo>
                  <a:pt x="2713464" y="39690"/>
                  <a:pt x="2722168" y="60704"/>
                  <a:pt x="2722168" y="82615"/>
                </a:cubicBezTo>
                <a:lnTo>
                  <a:pt x="2722168" y="413068"/>
                </a:lnTo>
                <a:cubicBezTo>
                  <a:pt x="2722168" y="434979"/>
                  <a:pt x="2713464" y="455992"/>
                  <a:pt x="2697971" y="471486"/>
                </a:cubicBezTo>
                <a:cubicBezTo>
                  <a:pt x="2682478" y="486979"/>
                  <a:pt x="2661464" y="495683"/>
                  <a:pt x="2639553" y="495683"/>
                </a:cubicBezTo>
                <a:lnTo>
                  <a:pt x="82615" y="495683"/>
                </a:lnTo>
                <a:cubicBezTo>
                  <a:pt x="60704" y="495683"/>
                  <a:pt x="39691" y="486979"/>
                  <a:pt x="24197" y="471486"/>
                </a:cubicBezTo>
                <a:cubicBezTo>
                  <a:pt x="8704" y="455993"/>
                  <a:pt x="0" y="434979"/>
                  <a:pt x="0" y="413068"/>
                </a:cubicBezTo>
                <a:lnTo>
                  <a:pt x="0" y="8261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727" tIns="73727" rIns="73727" bIns="73727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300" kern="1200" dirty="0" smtClean="0"/>
              <a:t>صندوق‌های بازنشستگی</a:t>
            </a:r>
            <a:endParaRPr lang="fa-IR" sz="13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سرمایه‌گذار طرح خطرپذیر 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Venture Capitalist)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fa-I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1095115"/>
            <a:ext cx="8183880" cy="1485224"/>
          </a:xfrm>
          <a:custGeom>
            <a:avLst/>
            <a:gdLst>
              <a:gd name="connsiteX0" fmla="*/ 0 w 8183880"/>
              <a:gd name="connsiteY0" fmla="*/ 0 h 1485224"/>
              <a:gd name="connsiteX1" fmla="*/ 8183880 w 8183880"/>
              <a:gd name="connsiteY1" fmla="*/ 0 h 1485224"/>
              <a:gd name="connsiteX2" fmla="*/ 8183880 w 8183880"/>
              <a:gd name="connsiteY2" fmla="*/ 1485224 h 1485224"/>
              <a:gd name="connsiteX3" fmla="*/ 0 w 8183880"/>
              <a:gd name="connsiteY3" fmla="*/ 1485224 h 1485224"/>
              <a:gd name="connsiteX4" fmla="*/ 0 w 8183880"/>
              <a:gd name="connsiteY4" fmla="*/ 0 h 148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485224">
                <a:moveTo>
                  <a:pt x="0" y="0"/>
                </a:moveTo>
                <a:lnTo>
                  <a:pt x="8183880" y="0"/>
                </a:lnTo>
                <a:lnTo>
                  <a:pt x="8183880" y="1485224"/>
                </a:lnTo>
                <a:lnTo>
                  <a:pt x="0" y="148522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79044" rIns="635160" bIns="163576" numCol="1" spcCol="1270" anchor="t" anchorCtr="0">
            <a:noAutofit/>
          </a:bodyPr>
          <a:lstStyle/>
          <a:p>
            <a:pPr marL="228600" lvl="1" indent="-228600" algn="justLow" defTabSz="10223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2300" kern="1200" dirty="0" smtClean="0">
                <a:cs typeface="B Nazanin" pitchFamily="2" charset="-78"/>
              </a:rPr>
              <a:t>سرمایه‌گذار ثروتمندی است كه شركت‌های شروع به كار كننده</a:t>
            </a:r>
            <a:r>
              <a:rPr lang="fa-IR" sz="2300" kern="1200" dirty="0" smtClean="0">
                <a:cs typeface="B Nazanin" pitchFamily="2" charset="-78"/>
              </a:rPr>
              <a:t>    </a:t>
            </a:r>
            <a:r>
              <a:rPr lang="en-US" sz="2300" b="1" kern="1200" dirty="0" smtClean="0">
                <a:cs typeface="B Nazanin" pitchFamily="2" charset="-78"/>
              </a:rPr>
              <a:t> </a:t>
            </a:r>
            <a:r>
              <a:rPr lang="fa-IR" sz="2300" b="1" kern="1200" dirty="0" smtClean="0">
                <a:cs typeface="B Nazanin" pitchFamily="2" charset="-78"/>
              </a:rPr>
              <a:t>    </a:t>
            </a:r>
            <a:r>
              <a:rPr lang="en-US" sz="2300" b="0" kern="1200" dirty="0" smtClean="0">
                <a:latin typeface="Times New Roman" pitchFamily="18" charset="0"/>
                <a:cs typeface="Times New Roman" pitchFamily="18" charset="0"/>
              </a:rPr>
              <a:t>(Start-up Companies)</a:t>
            </a:r>
            <a:r>
              <a:rPr lang="en-US" sz="2300" b="0" kern="1200" dirty="0" smtClean="0">
                <a:cs typeface="B Nazanin" pitchFamily="2" charset="-78"/>
              </a:rPr>
              <a:t> </a:t>
            </a:r>
            <a:r>
              <a:rPr lang="fa-IR" sz="2300" b="0" kern="1200" dirty="0" smtClean="0">
                <a:cs typeface="B Nazanin" pitchFamily="2" charset="-78"/>
              </a:rPr>
              <a:t> </a:t>
            </a:r>
            <a:r>
              <a:rPr lang="ar-SA" sz="2300" b="0" kern="1200" dirty="0" smtClean="0">
                <a:cs typeface="B Nazanin" pitchFamily="2" charset="-78"/>
              </a:rPr>
              <a:t>را تأمین مالی می‌كند</a:t>
            </a:r>
            <a:r>
              <a:rPr lang="fa-IR" sz="2300" b="0" kern="1200" dirty="0" smtClean="0">
                <a:cs typeface="B Nazanin" pitchFamily="2" charset="-78"/>
              </a:rPr>
              <a:t>. </a:t>
            </a:r>
            <a:endParaRPr lang="en-US" sz="2300" b="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912114" y="755635"/>
            <a:ext cx="5728716" cy="678960"/>
          </a:xfrm>
          <a:custGeom>
            <a:avLst/>
            <a:gdLst>
              <a:gd name="connsiteX0" fmla="*/ 0 w 5728716"/>
              <a:gd name="connsiteY0" fmla="*/ 113162 h 678960"/>
              <a:gd name="connsiteX1" fmla="*/ 33144 w 5728716"/>
              <a:gd name="connsiteY1" fmla="*/ 33144 h 678960"/>
              <a:gd name="connsiteX2" fmla="*/ 113162 w 5728716"/>
              <a:gd name="connsiteY2" fmla="*/ 0 h 678960"/>
              <a:gd name="connsiteX3" fmla="*/ 5615554 w 5728716"/>
              <a:gd name="connsiteY3" fmla="*/ 0 h 678960"/>
              <a:gd name="connsiteX4" fmla="*/ 5695572 w 5728716"/>
              <a:gd name="connsiteY4" fmla="*/ 33144 h 678960"/>
              <a:gd name="connsiteX5" fmla="*/ 5728716 w 5728716"/>
              <a:gd name="connsiteY5" fmla="*/ 113162 h 678960"/>
              <a:gd name="connsiteX6" fmla="*/ 5728716 w 5728716"/>
              <a:gd name="connsiteY6" fmla="*/ 565798 h 678960"/>
              <a:gd name="connsiteX7" fmla="*/ 5695572 w 5728716"/>
              <a:gd name="connsiteY7" fmla="*/ 645816 h 678960"/>
              <a:gd name="connsiteX8" fmla="*/ 5615554 w 5728716"/>
              <a:gd name="connsiteY8" fmla="*/ 678960 h 678960"/>
              <a:gd name="connsiteX9" fmla="*/ 113162 w 5728716"/>
              <a:gd name="connsiteY9" fmla="*/ 678960 h 678960"/>
              <a:gd name="connsiteX10" fmla="*/ 33144 w 5728716"/>
              <a:gd name="connsiteY10" fmla="*/ 645816 h 678960"/>
              <a:gd name="connsiteX11" fmla="*/ 0 w 5728716"/>
              <a:gd name="connsiteY11" fmla="*/ 565798 h 678960"/>
              <a:gd name="connsiteX12" fmla="*/ 0 w 5728716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554" y="0"/>
                </a:lnTo>
                <a:cubicBezTo>
                  <a:pt x="5645566" y="0"/>
                  <a:pt x="5674350" y="11922"/>
                  <a:pt x="5695572" y="33144"/>
                </a:cubicBezTo>
                <a:cubicBezTo>
                  <a:pt x="5716794" y="54366"/>
                  <a:pt x="5728716" y="83149"/>
                  <a:pt x="5728716" y="113162"/>
                </a:cubicBezTo>
                <a:lnTo>
                  <a:pt x="5728716" y="565798"/>
                </a:lnTo>
                <a:cubicBezTo>
                  <a:pt x="5728716" y="595810"/>
                  <a:pt x="5716794" y="624594"/>
                  <a:pt x="5695572" y="645816"/>
                </a:cubicBezTo>
                <a:cubicBezTo>
                  <a:pt x="5674350" y="667038"/>
                  <a:pt x="5645567" y="678960"/>
                  <a:pt x="5615554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676" tIns="33144" rIns="249676" bIns="33144" numCol="1" spcCol="1270" anchor="ctr" anchorCtr="0">
            <a:noAutofit/>
          </a:bodyPr>
          <a:lstStyle/>
          <a:p>
            <a:pPr lvl="0" algn="r" defTabSz="1022350" rtl="1">
              <a:spcBef>
                <a:spcPct val="0"/>
              </a:spcBef>
              <a:spcAft>
                <a:spcPct val="35000"/>
              </a:spcAft>
            </a:pPr>
            <a:r>
              <a:rPr lang="ar-SA" sz="2300" b="0" kern="1200" dirty="0" smtClean="0">
                <a:cs typeface="B Nazanin" pitchFamily="2" charset="-78"/>
              </a:rPr>
              <a:t>برداشت عمومی</a:t>
            </a:r>
            <a:endParaRPr lang="fa-IR" sz="2300" b="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02920" y="3044020"/>
            <a:ext cx="8183880" cy="1449000"/>
          </a:xfrm>
          <a:custGeom>
            <a:avLst/>
            <a:gdLst>
              <a:gd name="connsiteX0" fmla="*/ 0 w 8183880"/>
              <a:gd name="connsiteY0" fmla="*/ 0 h 1449000"/>
              <a:gd name="connsiteX1" fmla="*/ 8183880 w 8183880"/>
              <a:gd name="connsiteY1" fmla="*/ 0 h 1449000"/>
              <a:gd name="connsiteX2" fmla="*/ 8183880 w 8183880"/>
              <a:gd name="connsiteY2" fmla="*/ 1449000 h 1449000"/>
              <a:gd name="connsiteX3" fmla="*/ 0 w 8183880"/>
              <a:gd name="connsiteY3" fmla="*/ 1449000 h 1449000"/>
              <a:gd name="connsiteX4" fmla="*/ 0 w 8183880"/>
              <a:gd name="connsiteY4" fmla="*/ 0 h 14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449000">
                <a:moveTo>
                  <a:pt x="0" y="0"/>
                </a:moveTo>
                <a:lnTo>
                  <a:pt x="8183880" y="0"/>
                </a:lnTo>
                <a:lnTo>
                  <a:pt x="8183880" y="1449000"/>
                </a:lnTo>
                <a:lnTo>
                  <a:pt x="0" y="1449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79044" rIns="635160" bIns="163576" numCol="1" spcCol="1270" anchor="t" anchorCtr="0">
            <a:noAutofit/>
          </a:bodyPr>
          <a:lstStyle/>
          <a:p>
            <a:pPr marL="228600" lvl="1" indent="-228600" algn="justLow" defTabSz="10223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ar-SA" sz="2300" kern="1200" dirty="0" smtClean="0">
                <a:cs typeface="B Nazanin" pitchFamily="2" charset="-78"/>
              </a:rPr>
              <a:t>شـركت‌های تضامنی</a:t>
            </a:r>
            <a:r>
              <a:rPr lang="fa-IR" sz="2300" kern="1200" dirty="0" smtClean="0">
                <a:cs typeface="B Nazanin" pitchFamily="2" charset="-78"/>
              </a:rPr>
              <a:t> </a:t>
            </a:r>
            <a:r>
              <a:rPr lang="ar-SA" sz="2300" kern="1200" dirty="0" smtClean="0">
                <a:cs typeface="B Nazanin" pitchFamily="2" charset="-78"/>
              </a:rPr>
              <a:t>با مسئولیت محدو</a:t>
            </a:r>
            <a:r>
              <a:rPr lang="fa-IR" sz="2300" kern="1200" dirty="0" smtClean="0">
                <a:cs typeface="B Nazanin" pitchFamily="2" charset="-78"/>
              </a:rPr>
              <a:t>د</a:t>
            </a:r>
            <a:r>
              <a:rPr lang="ar-SA" sz="2300" kern="1200" dirty="0" smtClean="0">
                <a:cs typeface="B Nazanin" pitchFamily="2" charset="-78"/>
              </a:rPr>
              <a:t>ند كه</a:t>
            </a:r>
            <a:r>
              <a:rPr lang="fa-IR" sz="2300" kern="1200" dirty="0" smtClean="0">
                <a:cs typeface="B Nazanin" pitchFamily="2" charset="-78"/>
              </a:rPr>
              <a:t> در</a:t>
            </a:r>
            <a:r>
              <a:rPr lang="ar-SA" sz="2300" kern="1200" dirty="0" smtClean="0">
                <a:cs typeface="B Nazanin" pitchFamily="2" charset="-78"/>
              </a:rPr>
              <a:t> شـركت‌ها</a:t>
            </a:r>
            <a:r>
              <a:rPr lang="fa-IR" sz="2300" kern="1200" dirty="0" smtClean="0">
                <a:cs typeface="B Nazanin" pitchFamily="2" charset="-78"/>
              </a:rPr>
              <a:t>یی با فرصت‌های سرمایه‌گذاری پربازده، </a:t>
            </a:r>
            <a:r>
              <a:rPr lang="ar-SA" sz="2300" kern="1200" dirty="0" smtClean="0">
                <a:cs typeface="B Nazanin" pitchFamily="2" charset="-78"/>
              </a:rPr>
              <a:t>ظرف 5 تا 7 سال سرمایه‌گذاری می‌كنند</a:t>
            </a:r>
            <a:r>
              <a:rPr lang="fa-IR" sz="2300" kern="1200" dirty="0" smtClean="0">
                <a:cs typeface="B Nazanin" pitchFamily="2" charset="-78"/>
              </a:rPr>
              <a:t>. </a:t>
            </a:r>
            <a:endParaRPr lang="en-US" sz="23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2114" y="2704540"/>
            <a:ext cx="5728716" cy="678960"/>
          </a:xfrm>
          <a:custGeom>
            <a:avLst/>
            <a:gdLst>
              <a:gd name="connsiteX0" fmla="*/ 0 w 5728716"/>
              <a:gd name="connsiteY0" fmla="*/ 113162 h 678960"/>
              <a:gd name="connsiteX1" fmla="*/ 33144 w 5728716"/>
              <a:gd name="connsiteY1" fmla="*/ 33144 h 678960"/>
              <a:gd name="connsiteX2" fmla="*/ 113162 w 5728716"/>
              <a:gd name="connsiteY2" fmla="*/ 0 h 678960"/>
              <a:gd name="connsiteX3" fmla="*/ 5615554 w 5728716"/>
              <a:gd name="connsiteY3" fmla="*/ 0 h 678960"/>
              <a:gd name="connsiteX4" fmla="*/ 5695572 w 5728716"/>
              <a:gd name="connsiteY4" fmla="*/ 33144 h 678960"/>
              <a:gd name="connsiteX5" fmla="*/ 5728716 w 5728716"/>
              <a:gd name="connsiteY5" fmla="*/ 113162 h 678960"/>
              <a:gd name="connsiteX6" fmla="*/ 5728716 w 5728716"/>
              <a:gd name="connsiteY6" fmla="*/ 565798 h 678960"/>
              <a:gd name="connsiteX7" fmla="*/ 5695572 w 5728716"/>
              <a:gd name="connsiteY7" fmla="*/ 645816 h 678960"/>
              <a:gd name="connsiteX8" fmla="*/ 5615554 w 5728716"/>
              <a:gd name="connsiteY8" fmla="*/ 678960 h 678960"/>
              <a:gd name="connsiteX9" fmla="*/ 113162 w 5728716"/>
              <a:gd name="connsiteY9" fmla="*/ 678960 h 678960"/>
              <a:gd name="connsiteX10" fmla="*/ 33144 w 5728716"/>
              <a:gd name="connsiteY10" fmla="*/ 645816 h 678960"/>
              <a:gd name="connsiteX11" fmla="*/ 0 w 5728716"/>
              <a:gd name="connsiteY11" fmla="*/ 565798 h 678960"/>
              <a:gd name="connsiteX12" fmla="*/ 0 w 5728716"/>
              <a:gd name="connsiteY12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78960">
                <a:moveTo>
                  <a:pt x="0" y="113162"/>
                </a:moveTo>
                <a:cubicBezTo>
                  <a:pt x="0" y="83150"/>
                  <a:pt x="11922" y="54366"/>
                  <a:pt x="33144" y="33144"/>
                </a:cubicBezTo>
                <a:cubicBezTo>
                  <a:pt x="54366" y="11922"/>
                  <a:pt x="83149" y="0"/>
                  <a:pt x="113162" y="0"/>
                </a:cubicBezTo>
                <a:lnTo>
                  <a:pt x="5615554" y="0"/>
                </a:lnTo>
                <a:cubicBezTo>
                  <a:pt x="5645566" y="0"/>
                  <a:pt x="5674350" y="11922"/>
                  <a:pt x="5695572" y="33144"/>
                </a:cubicBezTo>
                <a:cubicBezTo>
                  <a:pt x="5716794" y="54366"/>
                  <a:pt x="5728716" y="83149"/>
                  <a:pt x="5728716" y="113162"/>
                </a:cubicBezTo>
                <a:lnTo>
                  <a:pt x="5728716" y="565798"/>
                </a:lnTo>
                <a:cubicBezTo>
                  <a:pt x="5728716" y="595810"/>
                  <a:pt x="5716794" y="624594"/>
                  <a:pt x="5695572" y="645816"/>
                </a:cubicBezTo>
                <a:cubicBezTo>
                  <a:pt x="5674350" y="667038"/>
                  <a:pt x="5645567" y="678960"/>
                  <a:pt x="5615554" y="678960"/>
                </a:cubicBezTo>
                <a:lnTo>
                  <a:pt x="113162" y="678960"/>
                </a:lnTo>
                <a:cubicBezTo>
                  <a:pt x="83150" y="678960"/>
                  <a:pt x="54366" y="667038"/>
                  <a:pt x="33144" y="645816"/>
                </a:cubicBezTo>
                <a:cubicBezTo>
                  <a:pt x="11922" y="624594"/>
                  <a:pt x="0" y="595811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676" tIns="33144" rIns="249676" bIns="33144" numCol="1" spcCol="1270" anchor="ctr" anchorCtr="0">
            <a:noAutofit/>
          </a:bodyPr>
          <a:lstStyle/>
          <a:p>
            <a:pPr lvl="0" algn="r" defTabSz="1022350" rtl="1">
              <a:spcBef>
                <a:spcPct val="0"/>
              </a:spcBef>
              <a:spcAft>
                <a:spcPct val="35000"/>
              </a:spcAft>
            </a:pPr>
            <a:r>
              <a:rPr lang="ar-SA" sz="2300" b="0" kern="1200" dirty="0" smtClean="0">
                <a:cs typeface="B Nazanin" pitchFamily="2" charset="-78"/>
              </a:rPr>
              <a:t>بـرداشت</a:t>
            </a:r>
            <a:r>
              <a:rPr lang="ar-SA" sz="2300" b="1" kern="1200" dirty="0" smtClean="0">
                <a:cs typeface="B Nazanin" pitchFamily="2" charset="-78"/>
              </a:rPr>
              <a:t> درسـت</a:t>
            </a:r>
            <a:endParaRPr lang="en-US" sz="2300" b="1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fa-IR" sz="3200" dirty="0" smtClean="0"/>
              <a:t>ویژگی‌های </a:t>
            </a:r>
            <a:r>
              <a:rPr lang="en-US" sz="3200" dirty="0" err="1" smtClean="0"/>
              <a:t>VCt</a:t>
            </a:r>
            <a:endParaRPr lang="fa-IR" sz="3200" dirty="0" smtClean="0"/>
          </a:p>
        </p:txBody>
      </p:sp>
      <p:sp>
        <p:nvSpPr>
          <p:cNvPr id="7" name="Freeform 6"/>
          <p:cNvSpPr/>
          <p:nvPr/>
        </p:nvSpPr>
        <p:spPr>
          <a:xfrm>
            <a:off x="502920" y="530352"/>
            <a:ext cx="8183880" cy="4187952"/>
          </a:xfrm>
          <a:custGeom>
            <a:avLst/>
            <a:gdLst>
              <a:gd name="connsiteX0" fmla="*/ 0 w 8183880"/>
              <a:gd name="connsiteY0" fmla="*/ 355976 h 4187952"/>
              <a:gd name="connsiteX1" fmla="*/ 104263 w 8183880"/>
              <a:gd name="connsiteY1" fmla="*/ 104263 h 4187952"/>
              <a:gd name="connsiteX2" fmla="*/ 355976 w 8183880"/>
              <a:gd name="connsiteY2" fmla="*/ 0 h 4187952"/>
              <a:gd name="connsiteX3" fmla="*/ 7827904 w 8183880"/>
              <a:gd name="connsiteY3" fmla="*/ 0 h 4187952"/>
              <a:gd name="connsiteX4" fmla="*/ 8079617 w 8183880"/>
              <a:gd name="connsiteY4" fmla="*/ 104263 h 4187952"/>
              <a:gd name="connsiteX5" fmla="*/ 8183880 w 8183880"/>
              <a:gd name="connsiteY5" fmla="*/ 355976 h 4187952"/>
              <a:gd name="connsiteX6" fmla="*/ 8183880 w 8183880"/>
              <a:gd name="connsiteY6" fmla="*/ 3831976 h 4187952"/>
              <a:gd name="connsiteX7" fmla="*/ 8079617 w 8183880"/>
              <a:gd name="connsiteY7" fmla="*/ 4083689 h 4187952"/>
              <a:gd name="connsiteX8" fmla="*/ 7827904 w 8183880"/>
              <a:gd name="connsiteY8" fmla="*/ 4187952 h 4187952"/>
              <a:gd name="connsiteX9" fmla="*/ 355976 w 8183880"/>
              <a:gd name="connsiteY9" fmla="*/ 4187952 h 4187952"/>
              <a:gd name="connsiteX10" fmla="*/ 104263 w 8183880"/>
              <a:gd name="connsiteY10" fmla="*/ 4083689 h 4187952"/>
              <a:gd name="connsiteX11" fmla="*/ 0 w 8183880"/>
              <a:gd name="connsiteY11" fmla="*/ 3831976 h 4187952"/>
              <a:gd name="connsiteX12" fmla="*/ 0 w 8183880"/>
              <a:gd name="connsiteY12" fmla="*/ 355976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187952">
                <a:moveTo>
                  <a:pt x="0" y="355976"/>
                </a:moveTo>
                <a:cubicBezTo>
                  <a:pt x="0" y="261565"/>
                  <a:pt x="37505" y="171021"/>
                  <a:pt x="104263" y="104263"/>
                </a:cubicBezTo>
                <a:cubicBezTo>
                  <a:pt x="171022" y="37505"/>
                  <a:pt x="261566" y="0"/>
                  <a:pt x="355976" y="0"/>
                </a:cubicBezTo>
                <a:lnTo>
                  <a:pt x="7827904" y="0"/>
                </a:lnTo>
                <a:cubicBezTo>
                  <a:pt x="7922315" y="0"/>
                  <a:pt x="8012859" y="37505"/>
                  <a:pt x="8079617" y="104263"/>
                </a:cubicBezTo>
                <a:cubicBezTo>
                  <a:pt x="8146375" y="171022"/>
                  <a:pt x="8183880" y="261566"/>
                  <a:pt x="8183880" y="355976"/>
                </a:cubicBezTo>
                <a:lnTo>
                  <a:pt x="8183880" y="3831976"/>
                </a:lnTo>
                <a:cubicBezTo>
                  <a:pt x="8183880" y="3926387"/>
                  <a:pt x="8146375" y="4016931"/>
                  <a:pt x="8079617" y="4083689"/>
                </a:cubicBezTo>
                <a:cubicBezTo>
                  <a:pt x="8012859" y="4150447"/>
                  <a:pt x="7922315" y="4187952"/>
                  <a:pt x="7827904" y="4187952"/>
                </a:cubicBezTo>
                <a:lnTo>
                  <a:pt x="355976" y="4187952"/>
                </a:lnTo>
                <a:cubicBezTo>
                  <a:pt x="261565" y="4187952"/>
                  <a:pt x="171021" y="4150447"/>
                  <a:pt x="104263" y="4083689"/>
                </a:cubicBezTo>
                <a:cubicBezTo>
                  <a:pt x="37505" y="4016930"/>
                  <a:pt x="0" y="3926387"/>
                  <a:pt x="0" y="3831976"/>
                </a:cubicBezTo>
                <a:lnTo>
                  <a:pt x="0" y="355976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942" tIns="210942" rIns="210942" bIns="3354578" numCol="1" spcCol="1270" anchor="t" anchorCtr="0">
            <a:noAutofit/>
          </a:bodyPr>
          <a:lstStyle/>
          <a:p>
            <a:pPr lvl="0" algn="r" defTabSz="1244600" rtl="1"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latin typeface="Times New Roman" pitchFamily="18" charset="0"/>
                <a:cs typeface="Times New Roman" pitchFamily="18" charset="0"/>
              </a:rPr>
              <a:t>VCt</a:t>
            </a:r>
            <a:r>
              <a:rPr lang="en-US" sz="2800" kern="1200" dirty="0" smtClean="0">
                <a:cs typeface="B Nazanin" pitchFamily="2" charset="-78"/>
              </a:rPr>
              <a:t> </a:t>
            </a:r>
            <a:r>
              <a:rPr lang="ar-SA" sz="2800" kern="1200" dirty="0" smtClean="0">
                <a:cs typeface="B Nazanin" pitchFamily="2" charset="-78"/>
              </a:rPr>
              <a:t>سرمایه‌گذار منفعل نیست</a:t>
            </a:r>
            <a:r>
              <a:rPr lang="fa-IR" sz="2800" kern="1200" dirty="0" smtClean="0">
                <a:cs typeface="B Nazanin" pitchFamily="2" charset="-78"/>
              </a:rPr>
              <a:t>.</a:t>
            </a:r>
            <a:endParaRPr lang="fa-IR" sz="280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07517" y="1577340"/>
            <a:ext cx="7774686" cy="2931566"/>
          </a:xfrm>
          <a:custGeom>
            <a:avLst/>
            <a:gdLst>
              <a:gd name="connsiteX0" fmla="*/ 0 w 7774686"/>
              <a:gd name="connsiteY0" fmla="*/ 307814 h 2931566"/>
              <a:gd name="connsiteX1" fmla="*/ 90157 w 7774686"/>
              <a:gd name="connsiteY1" fmla="*/ 90157 h 2931566"/>
              <a:gd name="connsiteX2" fmla="*/ 307815 w 7774686"/>
              <a:gd name="connsiteY2" fmla="*/ 1 h 2931566"/>
              <a:gd name="connsiteX3" fmla="*/ 7466872 w 7774686"/>
              <a:gd name="connsiteY3" fmla="*/ 0 h 2931566"/>
              <a:gd name="connsiteX4" fmla="*/ 7684529 w 7774686"/>
              <a:gd name="connsiteY4" fmla="*/ 90157 h 2931566"/>
              <a:gd name="connsiteX5" fmla="*/ 7774685 w 7774686"/>
              <a:gd name="connsiteY5" fmla="*/ 307815 h 2931566"/>
              <a:gd name="connsiteX6" fmla="*/ 7774686 w 7774686"/>
              <a:gd name="connsiteY6" fmla="*/ 2623752 h 2931566"/>
              <a:gd name="connsiteX7" fmla="*/ 7684529 w 7774686"/>
              <a:gd name="connsiteY7" fmla="*/ 2841409 h 2931566"/>
              <a:gd name="connsiteX8" fmla="*/ 7466872 w 7774686"/>
              <a:gd name="connsiteY8" fmla="*/ 2931566 h 2931566"/>
              <a:gd name="connsiteX9" fmla="*/ 307814 w 7774686"/>
              <a:gd name="connsiteY9" fmla="*/ 2931566 h 2931566"/>
              <a:gd name="connsiteX10" fmla="*/ 90157 w 7774686"/>
              <a:gd name="connsiteY10" fmla="*/ 2841409 h 2931566"/>
              <a:gd name="connsiteX11" fmla="*/ 1 w 7774686"/>
              <a:gd name="connsiteY11" fmla="*/ 2623751 h 2931566"/>
              <a:gd name="connsiteX12" fmla="*/ 0 w 7774686"/>
              <a:gd name="connsiteY12" fmla="*/ 307814 h 293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4686" h="2931566">
                <a:moveTo>
                  <a:pt x="0" y="307814"/>
                </a:moveTo>
                <a:cubicBezTo>
                  <a:pt x="0" y="226177"/>
                  <a:pt x="32431" y="147883"/>
                  <a:pt x="90157" y="90157"/>
                </a:cubicBezTo>
                <a:cubicBezTo>
                  <a:pt x="147883" y="32431"/>
                  <a:pt x="226177" y="1"/>
                  <a:pt x="307815" y="1"/>
                </a:cubicBezTo>
                <a:lnTo>
                  <a:pt x="7466872" y="0"/>
                </a:lnTo>
                <a:cubicBezTo>
                  <a:pt x="7548509" y="0"/>
                  <a:pt x="7626803" y="32431"/>
                  <a:pt x="7684529" y="90157"/>
                </a:cubicBezTo>
                <a:cubicBezTo>
                  <a:pt x="7742255" y="147883"/>
                  <a:pt x="7774685" y="226177"/>
                  <a:pt x="7774685" y="307815"/>
                </a:cubicBezTo>
                <a:cubicBezTo>
                  <a:pt x="7774685" y="1079794"/>
                  <a:pt x="7774686" y="1851773"/>
                  <a:pt x="7774686" y="2623752"/>
                </a:cubicBezTo>
                <a:cubicBezTo>
                  <a:pt x="7774686" y="2705389"/>
                  <a:pt x="7742256" y="2783683"/>
                  <a:pt x="7684529" y="2841409"/>
                </a:cubicBezTo>
                <a:cubicBezTo>
                  <a:pt x="7626803" y="2899135"/>
                  <a:pt x="7548509" y="2931566"/>
                  <a:pt x="7466872" y="2931566"/>
                </a:cubicBezTo>
                <a:lnTo>
                  <a:pt x="307814" y="2931566"/>
                </a:lnTo>
                <a:cubicBezTo>
                  <a:pt x="226177" y="2931566"/>
                  <a:pt x="147883" y="2899136"/>
                  <a:pt x="90157" y="2841409"/>
                </a:cubicBezTo>
                <a:cubicBezTo>
                  <a:pt x="32431" y="2783683"/>
                  <a:pt x="0" y="2705389"/>
                  <a:pt x="1" y="2623751"/>
                </a:cubicBezTo>
                <a:cubicBezTo>
                  <a:pt x="1" y="1851772"/>
                  <a:pt x="0" y="1079793"/>
                  <a:pt x="0" y="307814"/>
                </a:cubicBez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836" tIns="196836" rIns="196836" bIns="1951701" numCol="1" spcCol="1270" anchor="t" anchorCtr="0">
            <a:noAutofit/>
          </a:bodyPr>
          <a:lstStyle/>
          <a:p>
            <a:pPr lvl="0" algn="r" defTabSz="1244600" rtl="1"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Nazanin" pitchFamily="2" charset="-78"/>
              </a:rPr>
              <a:t>در </a:t>
            </a:r>
            <a:r>
              <a:rPr lang="ar-SA" sz="2800" kern="1200" dirty="0" smtClean="0">
                <a:cs typeface="B Nazanin" pitchFamily="2" charset="-78"/>
              </a:rPr>
              <a:t>مدیریت، بازاریابی راهبردی و برنامه‌ریزی در شركت‌ها </a:t>
            </a:r>
            <a:r>
              <a:rPr lang="fa-IR" sz="2800" kern="1200" dirty="0" smtClean="0">
                <a:cs typeface="B Nazanin" pitchFamily="2" charset="-78"/>
              </a:rPr>
              <a:t>دخالت می‌کند.</a:t>
            </a:r>
            <a:endParaRPr lang="en-US" sz="28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2114" y="2624328"/>
            <a:ext cx="7365492" cy="1675180"/>
          </a:xfrm>
          <a:custGeom>
            <a:avLst/>
            <a:gdLst>
              <a:gd name="connsiteX0" fmla="*/ 0 w 7365492"/>
              <a:gd name="connsiteY0" fmla="*/ 175894 h 1675180"/>
              <a:gd name="connsiteX1" fmla="*/ 51518 w 7365492"/>
              <a:gd name="connsiteY1" fmla="*/ 51518 h 1675180"/>
              <a:gd name="connsiteX2" fmla="*/ 175894 w 7365492"/>
              <a:gd name="connsiteY2" fmla="*/ 0 h 1675180"/>
              <a:gd name="connsiteX3" fmla="*/ 7189598 w 7365492"/>
              <a:gd name="connsiteY3" fmla="*/ 0 h 1675180"/>
              <a:gd name="connsiteX4" fmla="*/ 7313974 w 7365492"/>
              <a:gd name="connsiteY4" fmla="*/ 51518 h 1675180"/>
              <a:gd name="connsiteX5" fmla="*/ 7365492 w 7365492"/>
              <a:gd name="connsiteY5" fmla="*/ 175894 h 1675180"/>
              <a:gd name="connsiteX6" fmla="*/ 7365492 w 7365492"/>
              <a:gd name="connsiteY6" fmla="*/ 1499286 h 1675180"/>
              <a:gd name="connsiteX7" fmla="*/ 7313974 w 7365492"/>
              <a:gd name="connsiteY7" fmla="*/ 1623662 h 1675180"/>
              <a:gd name="connsiteX8" fmla="*/ 7189598 w 7365492"/>
              <a:gd name="connsiteY8" fmla="*/ 1675180 h 1675180"/>
              <a:gd name="connsiteX9" fmla="*/ 175894 w 7365492"/>
              <a:gd name="connsiteY9" fmla="*/ 1675180 h 1675180"/>
              <a:gd name="connsiteX10" fmla="*/ 51518 w 7365492"/>
              <a:gd name="connsiteY10" fmla="*/ 1623662 h 1675180"/>
              <a:gd name="connsiteX11" fmla="*/ 0 w 7365492"/>
              <a:gd name="connsiteY11" fmla="*/ 1499286 h 1675180"/>
              <a:gd name="connsiteX12" fmla="*/ 0 w 7365492"/>
              <a:gd name="connsiteY12" fmla="*/ 175894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5492" h="1675180">
                <a:moveTo>
                  <a:pt x="0" y="175894"/>
                </a:moveTo>
                <a:cubicBezTo>
                  <a:pt x="0" y="129244"/>
                  <a:pt x="18532" y="84505"/>
                  <a:pt x="51518" y="51518"/>
                </a:cubicBezTo>
                <a:cubicBezTo>
                  <a:pt x="84505" y="18532"/>
                  <a:pt x="129244" y="0"/>
                  <a:pt x="175894" y="0"/>
                </a:cubicBezTo>
                <a:lnTo>
                  <a:pt x="7189598" y="0"/>
                </a:lnTo>
                <a:cubicBezTo>
                  <a:pt x="7236248" y="0"/>
                  <a:pt x="7280987" y="18532"/>
                  <a:pt x="7313974" y="51518"/>
                </a:cubicBezTo>
                <a:cubicBezTo>
                  <a:pt x="7346960" y="84505"/>
                  <a:pt x="7365492" y="129244"/>
                  <a:pt x="7365492" y="175894"/>
                </a:cubicBezTo>
                <a:lnTo>
                  <a:pt x="7365492" y="1499286"/>
                </a:lnTo>
                <a:cubicBezTo>
                  <a:pt x="7365492" y="1545936"/>
                  <a:pt x="7346960" y="1590675"/>
                  <a:pt x="7313974" y="1623662"/>
                </a:cubicBezTo>
                <a:cubicBezTo>
                  <a:pt x="7280987" y="1656649"/>
                  <a:pt x="7236248" y="1675180"/>
                  <a:pt x="7189598" y="1675180"/>
                </a:cubicBezTo>
                <a:lnTo>
                  <a:pt x="175894" y="1675180"/>
                </a:lnTo>
                <a:cubicBezTo>
                  <a:pt x="129244" y="1675180"/>
                  <a:pt x="84505" y="1656648"/>
                  <a:pt x="51518" y="1623662"/>
                </a:cubicBezTo>
                <a:cubicBezTo>
                  <a:pt x="18531" y="1590675"/>
                  <a:pt x="0" y="1545936"/>
                  <a:pt x="0" y="1499286"/>
                </a:cubicBezTo>
                <a:lnTo>
                  <a:pt x="0" y="17589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198" tIns="158198" rIns="158198" bIns="250654" numCol="1" spcCol="1270" anchor="t" anchorCtr="0">
            <a:noAutofit/>
          </a:bodyPr>
          <a:lstStyle/>
          <a:p>
            <a:pPr lvl="0" algn="r" defTabSz="1244600" rtl="1"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Nazanin" pitchFamily="2" charset="-78"/>
              </a:rPr>
              <a:t>باعث رشد شرکت می‌شود. </a:t>
            </a:r>
            <a:endParaRPr lang="en-US" sz="2800" kern="1200" dirty="0">
              <a:cs typeface="B Nazanin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57400" y="4038600"/>
            <a:ext cx="4267200" cy="152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endParaRPr lang="en-US" sz="2000" dirty="0" smtClean="0"/>
          </a:p>
          <a:p>
            <a:pPr lvl="0" algn="ctr"/>
            <a:r>
              <a:rPr lang="ar-SA" sz="2000" dirty="0" smtClean="0"/>
              <a:t>سرمایه وتجربه هر دو را </a:t>
            </a:r>
            <a:r>
              <a:rPr lang="fa-IR" sz="2000" dirty="0" smtClean="0"/>
              <a:t>دارد.</a:t>
            </a:r>
          </a:p>
          <a:p>
            <a:pPr lvl="0" algn="ctr"/>
            <a:r>
              <a:rPr lang="fa-IR" sz="2000" dirty="0" smtClean="0"/>
              <a:t>(</a:t>
            </a:r>
            <a:r>
              <a:rPr lang="en-US" sz="2000" dirty="0" smtClean="0"/>
              <a:t>Angle Investor</a:t>
            </a:r>
            <a:r>
              <a:rPr lang="fa-IR" sz="2000" dirty="0" smtClean="0"/>
              <a:t>)</a:t>
            </a:r>
            <a:endParaRPr lang="en-US" sz="2000" dirty="0" smtClean="0"/>
          </a:p>
          <a:p>
            <a:pPr lvl="0" algn="ctr"/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4419600" y="3429000"/>
            <a:ext cx="4267200" cy="152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endParaRPr lang="en-US" sz="2000" dirty="0" smtClean="0">
              <a:cs typeface="B Nazanin" pitchFamily="2" charset="-78"/>
            </a:endParaRPr>
          </a:p>
          <a:p>
            <a:pPr lvl="0" algn="ctr"/>
            <a:r>
              <a:rPr lang="ar-SA" sz="2000" dirty="0" smtClean="0"/>
              <a:t>اول كارآفرین</a:t>
            </a:r>
            <a:r>
              <a:rPr lang="fa-IR" sz="2000" dirty="0" smtClean="0"/>
              <a:t> است</a:t>
            </a:r>
            <a:r>
              <a:rPr lang="ar-SA" sz="2000" dirty="0" smtClean="0"/>
              <a:t>؛ دوم تأمین مالی</a:t>
            </a:r>
            <a:r>
              <a:rPr lang="en-US" sz="2000" dirty="0" smtClean="0"/>
              <a:t>‌</a:t>
            </a:r>
            <a:r>
              <a:rPr lang="ar-SA" sz="2000" dirty="0" smtClean="0"/>
              <a:t>كننده </a:t>
            </a:r>
            <a:endParaRPr lang="en-US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ویژگی‌های </a:t>
            </a:r>
            <a:r>
              <a:rPr lang="en-US" dirty="0" err="1" smtClean="0"/>
              <a:t>VCt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" y="845027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912114" y="623627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 smtClean="0"/>
              <a:t>تأمین مالی شركت‌های جدید و به سرعت در حال رشد </a:t>
            </a:r>
            <a:endParaRPr lang="en-US" sz="1500" kern="1200" dirty="0"/>
          </a:p>
        </p:txBody>
      </p:sp>
      <p:sp>
        <p:nvSpPr>
          <p:cNvPr id="8" name="Rectangle 7"/>
          <p:cNvSpPr/>
          <p:nvPr/>
        </p:nvSpPr>
        <p:spPr>
          <a:xfrm>
            <a:off x="502920" y="1525428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114" y="1304027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 smtClean="0"/>
              <a:t>خرید اوراق بهادار (سهام</a:t>
            </a:r>
            <a:r>
              <a:rPr lang="fa-IR" sz="1500" kern="1200" dirty="0" smtClean="0"/>
              <a:t>) </a:t>
            </a:r>
            <a:endParaRPr lang="en-US" sz="15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502920" y="2205828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114" y="1984428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 smtClean="0"/>
              <a:t>كمك به تولید كالاها و خدمات جدید </a:t>
            </a:r>
            <a:endParaRPr lang="fa-IR" sz="15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502920" y="2886228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114" y="2664828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 smtClean="0"/>
              <a:t>پذیرش خطر بالا به امید بازده‌های خیلی </a:t>
            </a:r>
            <a:r>
              <a:rPr lang="fa-IR" sz="1500" kern="1200" dirty="0" smtClean="0"/>
              <a:t>بالا</a:t>
            </a:r>
            <a:r>
              <a:rPr lang="ar-SA" sz="1500" kern="1200" dirty="0" smtClean="0"/>
              <a:t> </a:t>
            </a:r>
            <a:endParaRPr lang="en-US" sz="15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502920" y="3566628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912114" y="3345228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500" kern="1200" dirty="0" smtClean="0"/>
              <a:t>دارابودن برنامۀ نسبتاً طولانی برای كسب سود بالا </a:t>
            </a:r>
            <a:endParaRPr lang="fa-IR" sz="1500" kern="1200" dirty="0"/>
          </a:p>
        </p:txBody>
      </p:sp>
      <p:sp>
        <p:nvSpPr>
          <p:cNvPr id="16" name="Rectangle 15"/>
          <p:cNvSpPr/>
          <p:nvPr/>
        </p:nvSpPr>
        <p:spPr>
          <a:xfrm>
            <a:off x="502920" y="4247028"/>
            <a:ext cx="8183880" cy="3780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912114" y="4025628"/>
            <a:ext cx="5728716" cy="442800"/>
          </a:xfrm>
          <a:custGeom>
            <a:avLst/>
            <a:gdLst>
              <a:gd name="connsiteX0" fmla="*/ 0 w 5728716"/>
              <a:gd name="connsiteY0" fmla="*/ 73801 h 442800"/>
              <a:gd name="connsiteX1" fmla="*/ 21616 w 5728716"/>
              <a:gd name="connsiteY1" fmla="*/ 21616 h 442800"/>
              <a:gd name="connsiteX2" fmla="*/ 73801 w 5728716"/>
              <a:gd name="connsiteY2" fmla="*/ 0 h 442800"/>
              <a:gd name="connsiteX3" fmla="*/ 5654915 w 5728716"/>
              <a:gd name="connsiteY3" fmla="*/ 0 h 442800"/>
              <a:gd name="connsiteX4" fmla="*/ 5707100 w 5728716"/>
              <a:gd name="connsiteY4" fmla="*/ 21616 h 442800"/>
              <a:gd name="connsiteX5" fmla="*/ 5728716 w 5728716"/>
              <a:gd name="connsiteY5" fmla="*/ 73801 h 442800"/>
              <a:gd name="connsiteX6" fmla="*/ 5728716 w 5728716"/>
              <a:gd name="connsiteY6" fmla="*/ 368999 h 442800"/>
              <a:gd name="connsiteX7" fmla="*/ 5707100 w 5728716"/>
              <a:gd name="connsiteY7" fmla="*/ 421184 h 442800"/>
              <a:gd name="connsiteX8" fmla="*/ 5654915 w 5728716"/>
              <a:gd name="connsiteY8" fmla="*/ 442800 h 442800"/>
              <a:gd name="connsiteX9" fmla="*/ 73801 w 5728716"/>
              <a:gd name="connsiteY9" fmla="*/ 442800 h 442800"/>
              <a:gd name="connsiteX10" fmla="*/ 21616 w 5728716"/>
              <a:gd name="connsiteY10" fmla="*/ 421184 h 442800"/>
              <a:gd name="connsiteX11" fmla="*/ 0 w 5728716"/>
              <a:gd name="connsiteY11" fmla="*/ 368999 h 442800"/>
              <a:gd name="connsiteX12" fmla="*/ 0 w 5728716"/>
              <a:gd name="connsiteY12" fmla="*/ 73801 h 44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442800">
                <a:moveTo>
                  <a:pt x="0" y="73801"/>
                </a:moveTo>
                <a:cubicBezTo>
                  <a:pt x="0" y="54228"/>
                  <a:pt x="7775" y="35456"/>
                  <a:pt x="21616" y="21616"/>
                </a:cubicBezTo>
                <a:cubicBezTo>
                  <a:pt x="35456" y="7776"/>
                  <a:pt x="54228" y="0"/>
                  <a:pt x="73801" y="0"/>
                </a:cubicBezTo>
                <a:lnTo>
                  <a:pt x="5654915" y="0"/>
                </a:lnTo>
                <a:cubicBezTo>
                  <a:pt x="5674488" y="0"/>
                  <a:pt x="5693260" y="7775"/>
                  <a:pt x="5707100" y="21616"/>
                </a:cubicBezTo>
                <a:cubicBezTo>
                  <a:pt x="5720940" y="35456"/>
                  <a:pt x="5728716" y="54228"/>
                  <a:pt x="5728716" y="73801"/>
                </a:cubicBezTo>
                <a:lnTo>
                  <a:pt x="5728716" y="368999"/>
                </a:lnTo>
                <a:cubicBezTo>
                  <a:pt x="5728716" y="388572"/>
                  <a:pt x="5720941" y="407344"/>
                  <a:pt x="5707100" y="421184"/>
                </a:cubicBezTo>
                <a:cubicBezTo>
                  <a:pt x="5693260" y="435024"/>
                  <a:pt x="5674488" y="442800"/>
                  <a:pt x="5654915" y="442800"/>
                </a:cubicBezTo>
                <a:lnTo>
                  <a:pt x="73801" y="442800"/>
                </a:lnTo>
                <a:cubicBezTo>
                  <a:pt x="54228" y="442800"/>
                  <a:pt x="35456" y="435025"/>
                  <a:pt x="21616" y="421184"/>
                </a:cubicBezTo>
                <a:cubicBezTo>
                  <a:pt x="7776" y="407344"/>
                  <a:pt x="0" y="388572"/>
                  <a:pt x="0" y="368999"/>
                </a:cubicBezTo>
                <a:lnTo>
                  <a:pt x="0" y="73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48" tIns="21616" rIns="238148" bIns="21616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پایین‌بودن درصد سرمایه‌گذاری در هر طرح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</a:t>
            </a:r>
            <a:r>
              <a:rPr lang="en-US" dirty="0" err="1" smtClean="0"/>
              <a:t>VCt</a:t>
            </a:r>
            <a:endParaRPr lang="fa-IR" dirty="0"/>
          </a:p>
        </p:txBody>
      </p:sp>
      <p:grpSp>
        <p:nvGrpSpPr>
          <p:cNvPr id="4" name="Group 3"/>
          <p:cNvGrpSpPr/>
          <p:nvPr/>
        </p:nvGrpSpPr>
        <p:grpSpPr>
          <a:xfrm>
            <a:off x="502920" y="586098"/>
            <a:ext cx="8183880" cy="4076459"/>
            <a:chOff x="502920" y="586098"/>
            <a:chExt cx="8183880" cy="4076459"/>
          </a:xfrm>
        </p:grpSpPr>
        <p:sp>
          <p:nvSpPr>
            <p:cNvPr id="5" name="Freeform 4"/>
            <p:cNvSpPr/>
            <p:nvPr/>
          </p:nvSpPr>
          <p:spPr>
            <a:xfrm>
              <a:off x="502920" y="586098"/>
              <a:ext cx="8183880" cy="1312739"/>
            </a:xfrm>
            <a:custGeom>
              <a:avLst/>
              <a:gdLst>
                <a:gd name="connsiteX0" fmla="*/ 0 w 8183880"/>
                <a:gd name="connsiteY0" fmla="*/ 218794 h 1312739"/>
                <a:gd name="connsiteX1" fmla="*/ 64084 w 8183880"/>
                <a:gd name="connsiteY1" fmla="*/ 64083 h 1312739"/>
                <a:gd name="connsiteX2" fmla="*/ 218795 w 8183880"/>
                <a:gd name="connsiteY2" fmla="*/ 0 h 1312739"/>
                <a:gd name="connsiteX3" fmla="*/ 7965086 w 8183880"/>
                <a:gd name="connsiteY3" fmla="*/ 0 h 1312739"/>
                <a:gd name="connsiteX4" fmla="*/ 8119797 w 8183880"/>
                <a:gd name="connsiteY4" fmla="*/ 64084 h 1312739"/>
                <a:gd name="connsiteX5" fmla="*/ 8183880 w 8183880"/>
                <a:gd name="connsiteY5" fmla="*/ 218795 h 1312739"/>
                <a:gd name="connsiteX6" fmla="*/ 8183880 w 8183880"/>
                <a:gd name="connsiteY6" fmla="*/ 1093945 h 1312739"/>
                <a:gd name="connsiteX7" fmla="*/ 8119797 w 8183880"/>
                <a:gd name="connsiteY7" fmla="*/ 1248656 h 1312739"/>
                <a:gd name="connsiteX8" fmla="*/ 7965086 w 8183880"/>
                <a:gd name="connsiteY8" fmla="*/ 1312739 h 1312739"/>
                <a:gd name="connsiteX9" fmla="*/ 218794 w 8183880"/>
                <a:gd name="connsiteY9" fmla="*/ 1312739 h 1312739"/>
                <a:gd name="connsiteX10" fmla="*/ 64083 w 8183880"/>
                <a:gd name="connsiteY10" fmla="*/ 1248656 h 1312739"/>
                <a:gd name="connsiteX11" fmla="*/ 0 w 8183880"/>
                <a:gd name="connsiteY11" fmla="*/ 1093945 h 1312739"/>
                <a:gd name="connsiteX12" fmla="*/ 0 w 8183880"/>
                <a:gd name="connsiteY12" fmla="*/ 218794 h 131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83880" h="1312739">
                  <a:moveTo>
                    <a:pt x="0" y="218794"/>
                  </a:moveTo>
                  <a:cubicBezTo>
                    <a:pt x="0" y="160766"/>
                    <a:pt x="23052" y="105115"/>
                    <a:pt x="64084" y="64083"/>
                  </a:cubicBezTo>
                  <a:cubicBezTo>
                    <a:pt x="105116" y="23051"/>
                    <a:pt x="160767" y="0"/>
                    <a:pt x="218795" y="0"/>
                  </a:cubicBezTo>
                  <a:lnTo>
                    <a:pt x="7965086" y="0"/>
                  </a:lnTo>
                  <a:cubicBezTo>
                    <a:pt x="8023114" y="0"/>
                    <a:pt x="8078765" y="23052"/>
                    <a:pt x="8119797" y="64084"/>
                  </a:cubicBezTo>
                  <a:cubicBezTo>
                    <a:pt x="8160829" y="105116"/>
                    <a:pt x="8183880" y="160767"/>
                    <a:pt x="8183880" y="218795"/>
                  </a:cubicBezTo>
                  <a:lnTo>
                    <a:pt x="8183880" y="1093945"/>
                  </a:lnTo>
                  <a:cubicBezTo>
                    <a:pt x="8183880" y="1151973"/>
                    <a:pt x="8160829" y="1207624"/>
                    <a:pt x="8119797" y="1248656"/>
                  </a:cubicBezTo>
                  <a:cubicBezTo>
                    <a:pt x="8078765" y="1289688"/>
                    <a:pt x="8023114" y="1312739"/>
                    <a:pt x="7965086" y="1312739"/>
                  </a:cubicBezTo>
                  <a:lnTo>
                    <a:pt x="218794" y="1312739"/>
                  </a:lnTo>
                  <a:cubicBezTo>
                    <a:pt x="160766" y="1312739"/>
                    <a:pt x="105115" y="1289687"/>
                    <a:pt x="64083" y="1248656"/>
                  </a:cubicBezTo>
                  <a:cubicBezTo>
                    <a:pt x="23051" y="1207624"/>
                    <a:pt x="0" y="1151973"/>
                    <a:pt x="0" y="1093945"/>
                  </a:cubicBezTo>
                  <a:lnTo>
                    <a:pt x="0" y="218794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523" tIns="155523" rIns="155523" bIns="155523" numCol="1" spcCol="1270" anchor="ctr" anchorCtr="0">
              <a:noAutofit/>
            </a:bodyPr>
            <a:lstStyle/>
            <a:p>
              <a:pPr lvl="0" algn="justLow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/>
                <a:t>بدرۀ</a:t>
              </a:r>
              <a:r>
                <a:rPr lang="fa-IR" sz="2400" kern="1200" dirty="0" smtClean="0"/>
                <a:t> سرمایه‌گذاری تأمین‌کنندگان مالی طرح‌های خطر‌پذیر از</a:t>
              </a:r>
              <a:r>
                <a:rPr lang="ar-SA" sz="2400" kern="1200" dirty="0" smtClean="0"/>
                <a:t> شركت‌های جوان متعدد</a:t>
              </a:r>
              <a:r>
                <a:rPr lang="fa-IR" sz="2400" kern="1200" dirty="0" smtClean="0"/>
                <a:t> تشکیل می‌شود. </a:t>
              </a:r>
              <a:r>
                <a:rPr lang="ar-SA" sz="2400" kern="1200" dirty="0" smtClean="0"/>
                <a:t> </a:t>
              </a:r>
              <a:endParaRPr lang="fa-IR" sz="24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2920" y="1967958"/>
              <a:ext cx="8183880" cy="1312739"/>
            </a:xfrm>
            <a:custGeom>
              <a:avLst/>
              <a:gdLst>
                <a:gd name="connsiteX0" fmla="*/ 0 w 8183880"/>
                <a:gd name="connsiteY0" fmla="*/ 218794 h 1312739"/>
                <a:gd name="connsiteX1" fmla="*/ 64084 w 8183880"/>
                <a:gd name="connsiteY1" fmla="*/ 64083 h 1312739"/>
                <a:gd name="connsiteX2" fmla="*/ 218795 w 8183880"/>
                <a:gd name="connsiteY2" fmla="*/ 0 h 1312739"/>
                <a:gd name="connsiteX3" fmla="*/ 7965086 w 8183880"/>
                <a:gd name="connsiteY3" fmla="*/ 0 h 1312739"/>
                <a:gd name="connsiteX4" fmla="*/ 8119797 w 8183880"/>
                <a:gd name="connsiteY4" fmla="*/ 64084 h 1312739"/>
                <a:gd name="connsiteX5" fmla="*/ 8183880 w 8183880"/>
                <a:gd name="connsiteY5" fmla="*/ 218795 h 1312739"/>
                <a:gd name="connsiteX6" fmla="*/ 8183880 w 8183880"/>
                <a:gd name="connsiteY6" fmla="*/ 1093945 h 1312739"/>
                <a:gd name="connsiteX7" fmla="*/ 8119797 w 8183880"/>
                <a:gd name="connsiteY7" fmla="*/ 1248656 h 1312739"/>
                <a:gd name="connsiteX8" fmla="*/ 7965086 w 8183880"/>
                <a:gd name="connsiteY8" fmla="*/ 1312739 h 1312739"/>
                <a:gd name="connsiteX9" fmla="*/ 218794 w 8183880"/>
                <a:gd name="connsiteY9" fmla="*/ 1312739 h 1312739"/>
                <a:gd name="connsiteX10" fmla="*/ 64083 w 8183880"/>
                <a:gd name="connsiteY10" fmla="*/ 1248656 h 1312739"/>
                <a:gd name="connsiteX11" fmla="*/ 0 w 8183880"/>
                <a:gd name="connsiteY11" fmla="*/ 1093945 h 1312739"/>
                <a:gd name="connsiteX12" fmla="*/ 0 w 8183880"/>
                <a:gd name="connsiteY12" fmla="*/ 218794 h 131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83880" h="1312739">
                  <a:moveTo>
                    <a:pt x="0" y="218794"/>
                  </a:moveTo>
                  <a:cubicBezTo>
                    <a:pt x="0" y="160766"/>
                    <a:pt x="23052" y="105115"/>
                    <a:pt x="64084" y="64083"/>
                  </a:cubicBezTo>
                  <a:cubicBezTo>
                    <a:pt x="105116" y="23051"/>
                    <a:pt x="160767" y="0"/>
                    <a:pt x="218795" y="0"/>
                  </a:cubicBezTo>
                  <a:lnTo>
                    <a:pt x="7965086" y="0"/>
                  </a:lnTo>
                  <a:cubicBezTo>
                    <a:pt x="8023114" y="0"/>
                    <a:pt x="8078765" y="23052"/>
                    <a:pt x="8119797" y="64084"/>
                  </a:cubicBezTo>
                  <a:cubicBezTo>
                    <a:pt x="8160829" y="105116"/>
                    <a:pt x="8183880" y="160767"/>
                    <a:pt x="8183880" y="218795"/>
                  </a:cubicBezTo>
                  <a:lnTo>
                    <a:pt x="8183880" y="1093945"/>
                  </a:lnTo>
                  <a:cubicBezTo>
                    <a:pt x="8183880" y="1151973"/>
                    <a:pt x="8160829" y="1207624"/>
                    <a:pt x="8119797" y="1248656"/>
                  </a:cubicBezTo>
                  <a:cubicBezTo>
                    <a:pt x="8078765" y="1289688"/>
                    <a:pt x="8023114" y="1312739"/>
                    <a:pt x="7965086" y="1312739"/>
                  </a:cubicBezTo>
                  <a:lnTo>
                    <a:pt x="218794" y="1312739"/>
                  </a:lnTo>
                  <a:cubicBezTo>
                    <a:pt x="160766" y="1312739"/>
                    <a:pt x="105115" y="1289687"/>
                    <a:pt x="64083" y="1248656"/>
                  </a:cubicBezTo>
                  <a:cubicBezTo>
                    <a:pt x="23051" y="1207624"/>
                    <a:pt x="0" y="1151973"/>
                    <a:pt x="0" y="1093945"/>
                  </a:cubicBezTo>
                  <a:lnTo>
                    <a:pt x="0" y="218794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523" tIns="155523" rIns="155523" bIns="155523" numCol="1" spcCol="1270" anchor="ctr" anchorCtr="0">
              <a:noAutofit/>
            </a:bodyPr>
            <a:lstStyle/>
            <a:p>
              <a:pPr lvl="0" algn="justLow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 smtClean="0"/>
                <a:t>تأمین‌کنندگان مالی طرح‌های خطر‌پذیر به‌طور هم‌زمان به ادارۀ </a:t>
              </a:r>
              <a:r>
                <a:rPr lang="ar-SA" sz="2400" kern="1200" dirty="0" smtClean="0"/>
                <a:t>صندوق‌های متعدد</a:t>
              </a:r>
              <a:r>
                <a:rPr lang="fa-IR" sz="2400" kern="1200" dirty="0" smtClean="0"/>
                <a:t> مشغولند.</a:t>
              </a:r>
              <a:endParaRPr lang="fa-IR" sz="2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2920" y="3349818"/>
              <a:ext cx="8183880" cy="1312739"/>
            </a:xfrm>
            <a:custGeom>
              <a:avLst/>
              <a:gdLst>
                <a:gd name="connsiteX0" fmla="*/ 0 w 8183880"/>
                <a:gd name="connsiteY0" fmla="*/ 218794 h 1312739"/>
                <a:gd name="connsiteX1" fmla="*/ 64084 w 8183880"/>
                <a:gd name="connsiteY1" fmla="*/ 64083 h 1312739"/>
                <a:gd name="connsiteX2" fmla="*/ 218795 w 8183880"/>
                <a:gd name="connsiteY2" fmla="*/ 0 h 1312739"/>
                <a:gd name="connsiteX3" fmla="*/ 7965086 w 8183880"/>
                <a:gd name="connsiteY3" fmla="*/ 0 h 1312739"/>
                <a:gd name="connsiteX4" fmla="*/ 8119797 w 8183880"/>
                <a:gd name="connsiteY4" fmla="*/ 64084 h 1312739"/>
                <a:gd name="connsiteX5" fmla="*/ 8183880 w 8183880"/>
                <a:gd name="connsiteY5" fmla="*/ 218795 h 1312739"/>
                <a:gd name="connsiteX6" fmla="*/ 8183880 w 8183880"/>
                <a:gd name="connsiteY6" fmla="*/ 1093945 h 1312739"/>
                <a:gd name="connsiteX7" fmla="*/ 8119797 w 8183880"/>
                <a:gd name="connsiteY7" fmla="*/ 1248656 h 1312739"/>
                <a:gd name="connsiteX8" fmla="*/ 7965086 w 8183880"/>
                <a:gd name="connsiteY8" fmla="*/ 1312739 h 1312739"/>
                <a:gd name="connsiteX9" fmla="*/ 218794 w 8183880"/>
                <a:gd name="connsiteY9" fmla="*/ 1312739 h 1312739"/>
                <a:gd name="connsiteX10" fmla="*/ 64083 w 8183880"/>
                <a:gd name="connsiteY10" fmla="*/ 1248656 h 1312739"/>
                <a:gd name="connsiteX11" fmla="*/ 0 w 8183880"/>
                <a:gd name="connsiteY11" fmla="*/ 1093945 h 1312739"/>
                <a:gd name="connsiteX12" fmla="*/ 0 w 8183880"/>
                <a:gd name="connsiteY12" fmla="*/ 218794 h 131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83880" h="1312739">
                  <a:moveTo>
                    <a:pt x="0" y="218794"/>
                  </a:moveTo>
                  <a:cubicBezTo>
                    <a:pt x="0" y="160766"/>
                    <a:pt x="23052" y="105115"/>
                    <a:pt x="64084" y="64083"/>
                  </a:cubicBezTo>
                  <a:cubicBezTo>
                    <a:pt x="105116" y="23051"/>
                    <a:pt x="160767" y="0"/>
                    <a:pt x="218795" y="0"/>
                  </a:cubicBezTo>
                  <a:lnTo>
                    <a:pt x="7965086" y="0"/>
                  </a:lnTo>
                  <a:cubicBezTo>
                    <a:pt x="8023114" y="0"/>
                    <a:pt x="8078765" y="23052"/>
                    <a:pt x="8119797" y="64084"/>
                  </a:cubicBezTo>
                  <a:cubicBezTo>
                    <a:pt x="8160829" y="105116"/>
                    <a:pt x="8183880" y="160767"/>
                    <a:pt x="8183880" y="218795"/>
                  </a:cubicBezTo>
                  <a:lnTo>
                    <a:pt x="8183880" y="1093945"/>
                  </a:lnTo>
                  <a:cubicBezTo>
                    <a:pt x="8183880" y="1151973"/>
                    <a:pt x="8160829" y="1207624"/>
                    <a:pt x="8119797" y="1248656"/>
                  </a:cubicBezTo>
                  <a:cubicBezTo>
                    <a:pt x="8078765" y="1289688"/>
                    <a:pt x="8023114" y="1312739"/>
                    <a:pt x="7965086" y="1312739"/>
                  </a:cubicBezTo>
                  <a:lnTo>
                    <a:pt x="218794" y="1312739"/>
                  </a:lnTo>
                  <a:cubicBezTo>
                    <a:pt x="160766" y="1312739"/>
                    <a:pt x="105115" y="1289687"/>
                    <a:pt x="64083" y="1248656"/>
                  </a:cubicBezTo>
                  <a:cubicBezTo>
                    <a:pt x="23051" y="1207624"/>
                    <a:pt x="0" y="1151973"/>
                    <a:pt x="0" y="1093945"/>
                  </a:cubicBezTo>
                  <a:lnTo>
                    <a:pt x="0" y="218794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523" tIns="155523" rIns="155523" bIns="155523" numCol="1" spcCol="1270" anchor="ctr" anchorCtr="0">
              <a:noAutofit/>
            </a:bodyPr>
            <a:lstStyle/>
            <a:p>
              <a:pPr lvl="0" algn="justLow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 smtClean="0"/>
                <a:t>آن‌ها</a:t>
              </a:r>
              <a:r>
                <a:rPr lang="ar-SA" sz="2400" kern="1200" dirty="0" smtClean="0"/>
                <a:t> در رشد جوامع تكنولوژیک و كارآفرین</a:t>
              </a:r>
              <a:r>
                <a:rPr lang="fa-IR" sz="2400" kern="1200" dirty="0" smtClean="0"/>
                <a:t> مشارکت می‌کنند</a:t>
              </a:r>
              <a:r>
                <a:rPr lang="ar-SA" sz="2400" kern="1200" dirty="0" smtClean="0"/>
                <a:t> كه حاصل آن </a:t>
              </a:r>
              <a:r>
                <a:rPr lang="fa-IR" sz="2400" kern="1200" dirty="0" smtClean="0"/>
                <a:t>ا</a:t>
              </a:r>
              <a:r>
                <a:rPr lang="ar-SA" sz="2400" kern="1200" dirty="0" smtClean="0"/>
                <a:t>یجاد اشتغال، رشد اقتصادی و </a:t>
              </a:r>
              <a:r>
                <a:rPr lang="fa-IR" sz="2400" kern="1200" dirty="0" smtClean="0"/>
                <a:t>افزایش </a:t>
              </a:r>
              <a:r>
                <a:rPr lang="ar-SA" sz="2400" kern="1200" dirty="0" smtClean="0"/>
                <a:t>قابلیت رقابت اقتصادی</a:t>
              </a:r>
              <a:r>
                <a:rPr lang="fa-IR" sz="2400" kern="1200" dirty="0" smtClean="0"/>
                <a:t> است.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صندوق‌های طرح خطرپذیر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6237230" y="530352"/>
            <a:ext cx="2449569" cy="4187952"/>
          </a:xfrm>
          <a:custGeom>
            <a:avLst/>
            <a:gdLst>
              <a:gd name="connsiteX0" fmla="*/ 0 w 2449569"/>
              <a:gd name="connsiteY0" fmla="*/ 244957 h 4187952"/>
              <a:gd name="connsiteX1" fmla="*/ 71746 w 2449569"/>
              <a:gd name="connsiteY1" fmla="*/ 71746 h 4187952"/>
              <a:gd name="connsiteX2" fmla="*/ 244957 w 2449569"/>
              <a:gd name="connsiteY2" fmla="*/ 0 h 4187952"/>
              <a:gd name="connsiteX3" fmla="*/ 2204612 w 2449569"/>
              <a:gd name="connsiteY3" fmla="*/ 0 h 4187952"/>
              <a:gd name="connsiteX4" fmla="*/ 2377823 w 2449569"/>
              <a:gd name="connsiteY4" fmla="*/ 71746 h 4187952"/>
              <a:gd name="connsiteX5" fmla="*/ 2449569 w 2449569"/>
              <a:gd name="connsiteY5" fmla="*/ 244957 h 4187952"/>
              <a:gd name="connsiteX6" fmla="*/ 2449569 w 2449569"/>
              <a:gd name="connsiteY6" fmla="*/ 3942995 h 4187952"/>
              <a:gd name="connsiteX7" fmla="*/ 2377823 w 2449569"/>
              <a:gd name="connsiteY7" fmla="*/ 4116206 h 4187952"/>
              <a:gd name="connsiteX8" fmla="*/ 2204612 w 2449569"/>
              <a:gd name="connsiteY8" fmla="*/ 4187952 h 4187952"/>
              <a:gd name="connsiteX9" fmla="*/ 244957 w 2449569"/>
              <a:gd name="connsiteY9" fmla="*/ 4187952 h 4187952"/>
              <a:gd name="connsiteX10" fmla="*/ 71746 w 2449569"/>
              <a:gd name="connsiteY10" fmla="*/ 4116206 h 4187952"/>
              <a:gd name="connsiteX11" fmla="*/ 0 w 2449569"/>
              <a:gd name="connsiteY11" fmla="*/ 3942995 h 4187952"/>
              <a:gd name="connsiteX12" fmla="*/ 0 w 2449569"/>
              <a:gd name="connsiteY12" fmla="*/ 244957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569" h="4187952">
                <a:moveTo>
                  <a:pt x="0" y="244957"/>
                </a:moveTo>
                <a:cubicBezTo>
                  <a:pt x="0" y="179990"/>
                  <a:pt x="25808" y="117685"/>
                  <a:pt x="71746" y="71746"/>
                </a:cubicBezTo>
                <a:cubicBezTo>
                  <a:pt x="117684" y="25808"/>
                  <a:pt x="179990" y="0"/>
                  <a:pt x="244957" y="0"/>
                </a:cubicBezTo>
                <a:lnTo>
                  <a:pt x="2204612" y="0"/>
                </a:lnTo>
                <a:cubicBezTo>
                  <a:pt x="2269579" y="0"/>
                  <a:pt x="2331884" y="25808"/>
                  <a:pt x="2377823" y="71746"/>
                </a:cubicBezTo>
                <a:cubicBezTo>
                  <a:pt x="2423761" y="117684"/>
                  <a:pt x="2449569" y="179990"/>
                  <a:pt x="2449569" y="244957"/>
                </a:cubicBezTo>
                <a:lnTo>
                  <a:pt x="2449569" y="3942995"/>
                </a:lnTo>
                <a:cubicBezTo>
                  <a:pt x="2449569" y="4007962"/>
                  <a:pt x="2423761" y="4070267"/>
                  <a:pt x="2377823" y="4116206"/>
                </a:cubicBezTo>
                <a:cubicBezTo>
                  <a:pt x="2331885" y="4162144"/>
                  <a:pt x="2269579" y="4187952"/>
                  <a:pt x="2204612" y="4187952"/>
                </a:cubicBezTo>
                <a:lnTo>
                  <a:pt x="244957" y="4187952"/>
                </a:lnTo>
                <a:cubicBezTo>
                  <a:pt x="179990" y="4187952"/>
                  <a:pt x="117685" y="4162144"/>
                  <a:pt x="71746" y="4116206"/>
                </a:cubicBezTo>
                <a:cubicBezTo>
                  <a:pt x="25808" y="4070268"/>
                  <a:pt x="0" y="4007962"/>
                  <a:pt x="0" y="3942995"/>
                </a:cubicBezTo>
                <a:lnTo>
                  <a:pt x="0" y="24495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1285" tIns="201285" rIns="201285" bIns="201285" numCol="1" spcCol="1270" anchor="ctr" anchorCtr="0">
            <a:noAutofit/>
          </a:bodyPr>
          <a:lstStyle/>
          <a:p>
            <a:pPr lvl="0" algn="justLow" defTabSz="1511300" rtl="1">
              <a:spcBef>
                <a:spcPct val="0"/>
              </a:spcBef>
              <a:spcAft>
                <a:spcPct val="35000"/>
              </a:spcAft>
            </a:pPr>
            <a:r>
              <a:rPr lang="ar-SA" sz="3400" kern="1200" dirty="0" smtClean="0">
                <a:cs typeface="B Nazanin" pitchFamily="2" charset="-78"/>
              </a:rPr>
              <a:t>منفعل نیستند: رشد می‌دهند؛ هدایت می‌كنند؛ جهت می‌دهند؛ ارزش اضافه می‌كنند</a:t>
            </a:r>
            <a:r>
              <a:rPr lang="fa-IR" sz="3400" kern="1200" dirty="0" smtClean="0">
                <a:cs typeface="B Nazanin" pitchFamily="2" charset="-78"/>
              </a:rPr>
              <a:t>. </a:t>
            </a:r>
            <a:endParaRPr lang="en-US" sz="3400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370075" y="530352"/>
            <a:ext cx="2449569" cy="4187952"/>
          </a:xfrm>
          <a:custGeom>
            <a:avLst/>
            <a:gdLst>
              <a:gd name="connsiteX0" fmla="*/ 0 w 2449569"/>
              <a:gd name="connsiteY0" fmla="*/ 244957 h 4187952"/>
              <a:gd name="connsiteX1" fmla="*/ 71746 w 2449569"/>
              <a:gd name="connsiteY1" fmla="*/ 71746 h 4187952"/>
              <a:gd name="connsiteX2" fmla="*/ 244957 w 2449569"/>
              <a:gd name="connsiteY2" fmla="*/ 0 h 4187952"/>
              <a:gd name="connsiteX3" fmla="*/ 2204612 w 2449569"/>
              <a:gd name="connsiteY3" fmla="*/ 0 h 4187952"/>
              <a:gd name="connsiteX4" fmla="*/ 2377823 w 2449569"/>
              <a:gd name="connsiteY4" fmla="*/ 71746 h 4187952"/>
              <a:gd name="connsiteX5" fmla="*/ 2449569 w 2449569"/>
              <a:gd name="connsiteY5" fmla="*/ 244957 h 4187952"/>
              <a:gd name="connsiteX6" fmla="*/ 2449569 w 2449569"/>
              <a:gd name="connsiteY6" fmla="*/ 3942995 h 4187952"/>
              <a:gd name="connsiteX7" fmla="*/ 2377823 w 2449569"/>
              <a:gd name="connsiteY7" fmla="*/ 4116206 h 4187952"/>
              <a:gd name="connsiteX8" fmla="*/ 2204612 w 2449569"/>
              <a:gd name="connsiteY8" fmla="*/ 4187952 h 4187952"/>
              <a:gd name="connsiteX9" fmla="*/ 244957 w 2449569"/>
              <a:gd name="connsiteY9" fmla="*/ 4187952 h 4187952"/>
              <a:gd name="connsiteX10" fmla="*/ 71746 w 2449569"/>
              <a:gd name="connsiteY10" fmla="*/ 4116206 h 4187952"/>
              <a:gd name="connsiteX11" fmla="*/ 0 w 2449569"/>
              <a:gd name="connsiteY11" fmla="*/ 3942995 h 4187952"/>
              <a:gd name="connsiteX12" fmla="*/ 0 w 2449569"/>
              <a:gd name="connsiteY12" fmla="*/ 244957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569" h="4187952">
                <a:moveTo>
                  <a:pt x="0" y="244957"/>
                </a:moveTo>
                <a:cubicBezTo>
                  <a:pt x="0" y="179990"/>
                  <a:pt x="25808" y="117685"/>
                  <a:pt x="71746" y="71746"/>
                </a:cubicBezTo>
                <a:cubicBezTo>
                  <a:pt x="117684" y="25808"/>
                  <a:pt x="179990" y="0"/>
                  <a:pt x="244957" y="0"/>
                </a:cubicBezTo>
                <a:lnTo>
                  <a:pt x="2204612" y="0"/>
                </a:lnTo>
                <a:cubicBezTo>
                  <a:pt x="2269579" y="0"/>
                  <a:pt x="2331884" y="25808"/>
                  <a:pt x="2377823" y="71746"/>
                </a:cubicBezTo>
                <a:cubicBezTo>
                  <a:pt x="2423761" y="117684"/>
                  <a:pt x="2449569" y="179990"/>
                  <a:pt x="2449569" y="244957"/>
                </a:cubicBezTo>
                <a:lnTo>
                  <a:pt x="2449569" y="3942995"/>
                </a:lnTo>
                <a:cubicBezTo>
                  <a:pt x="2449569" y="4007962"/>
                  <a:pt x="2423761" y="4070267"/>
                  <a:pt x="2377823" y="4116206"/>
                </a:cubicBezTo>
                <a:cubicBezTo>
                  <a:pt x="2331885" y="4162144"/>
                  <a:pt x="2269579" y="4187952"/>
                  <a:pt x="2204612" y="4187952"/>
                </a:cubicBezTo>
                <a:lnTo>
                  <a:pt x="244957" y="4187952"/>
                </a:lnTo>
                <a:cubicBezTo>
                  <a:pt x="179990" y="4187952"/>
                  <a:pt x="117685" y="4162144"/>
                  <a:pt x="71746" y="4116206"/>
                </a:cubicBezTo>
                <a:cubicBezTo>
                  <a:pt x="25808" y="4070268"/>
                  <a:pt x="0" y="4007962"/>
                  <a:pt x="0" y="3942995"/>
                </a:cubicBezTo>
                <a:lnTo>
                  <a:pt x="0" y="24495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1285" tIns="201285" rIns="201285" bIns="201285" numCol="1" spcCol="1270" anchor="ctr" anchorCtr="0">
            <a:noAutofit/>
          </a:bodyPr>
          <a:lstStyle/>
          <a:p>
            <a:pPr lvl="0" algn="justLow" defTabSz="1511300" rtl="1">
              <a:spcBef>
                <a:spcPct val="0"/>
              </a:spcBef>
              <a:spcAft>
                <a:spcPct val="35000"/>
              </a:spcAft>
            </a:pPr>
            <a:r>
              <a:rPr lang="ar-SA" sz="3400" kern="1200" dirty="0" smtClean="0">
                <a:cs typeface="B Nazanin" pitchFamily="2" charset="-78"/>
              </a:rPr>
              <a:t>تجربۀ سرمایه‌گذاری در ده‌ها و صدها شركت دارند</a:t>
            </a:r>
            <a:r>
              <a:rPr lang="fa-IR" sz="3400" kern="1200" dirty="0" smtClean="0">
                <a:cs typeface="B Nazanin" pitchFamily="2" charset="-78"/>
              </a:rPr>
              <a:t>. </a:t>
            </a:r>
            <a:endParaRPr lang="en-US" sz="340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02920" y="530352"/>
            <a:ext cx="2449569" cy="4187952"/>
          </a:xfrm>
          <a:custGeom>
            <a:avLst/>
            <a:gdLst>
              <a:gd name="connsiteX0" fmla="*/ 0 w 2449569"/>
              <a:gd name="connsiteY0" fmla="*/ 244957 h 4187952"/>
              <a:gd name="connsiteX1" fmla="*/ 71746 w 2449569"/>
              <a:gd name="connsiteY1" fmla="*/ 71746 h 4187952"/>
              <a:gd name="connsiteX2" fmla="*/ 244957 w 2449569"/>
              <a:gd name="connsiteY2" fmla="*/ 0 h 4187952"/>
              <a:gd name="connsiteX3" fmla="*/ 2204612 w 2449569"/>
              <a:gd name="connsiteY3" fmla="*/ 0 h 4187952"/>
              <a:gd name="connsiteX4" fmla="*/ 2377823 w 2449569"/>
              <a:gd name="connsiteY4" fmla="*/ 71746 h 4187952"/>
              <a:gd name="connsiteX5" fmla="*/ 2449569 w 2449569"/>
              <a:gd name="connsiteY5" fmla="*/ 244957 h 4187952"/>
              <a:gd name="connsiteX6" fmla="*/ 2449569 w 2449569"/>
              <a:gd name="connsiteY6" fmla="*/ 3942995 h 4187952"/>
              <a:gd name="connsiteX7" fmla="*/ 2377823 w 2449569"/>
              <a:gd name="connsiteY7" fmla="*/ 4116206 h 4187952"/>
              <a:gd name="connsiteX8" fmla="*/ 2204612 w 2449569"/>
              <a:gd name="connsiteY8" fmla="*/ 4187952 h 4187952"/>
              <a:gd name="connsiteX9" fmla="*/ 244957 w 2449569"/>
              <a:gd name="connsiteY9" fmla="*/ 4187952 h 4187952"/>
              <a:gd name="connsiteX10" fmla="*/ 71746 w 2449569"/>
              <a:gd name="connsiteY10" fmla="*/ 4116206 h 4187952"/>
              <a:gd name="connsiteX11" fmla="*/ 0 w 2449569"/>
              <a:gd name="connsiteY11" fmla="*/ 3942995 h 4187952"/>
              <a:gd name="connsiteX12" fmla="*/ 0 w 2449569"/>
              <a:gd name="connsiteY12" fmla="*/ 244957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569" h="4187952">
                <a:moveTo>
                  <a:pt x="0" y="244957"/>
                </a:moveTo>
                <a:cubicBezTo>
                  <a:pt x="0" y="179990"/>
                  <a:pt x="25808" y="117685"/>
                  <a:pt x="71746" y="71746"/>
                </a:cubicBezTo>
                <a:cubicBezTo>
                  <a:pt x="117684" y="25808"/>
                  <a:pt x="179990" y="0"/>
                  <a:pt x="244957" y="0"/>
                </a:cubicBezTo>
                <a:lnTo>
                  <a:pt x="2204612" y="0"/>
                </a:lnTo>
                <a:cubicBezTo>
                  <a:pt x="2269579" y="0"/>
                  <a:pt x="2331884" y="25808"/>
                  <a:pt x="2377823" y="71746"/>
                </a:cubicBezTo>
                <a:cubicBezTo>
                  <a:pt x="2423761" y="117684"/>
                  <a:pt x="2449569" y="179990"/>
                  <a:pt x="2449569" y="244957"/>
                </a:cubicBezTo>
                <a:lnTo>
                  <a:pt x="2449569" y="3942995"/>
                </a:lnTo>
                <a:cubicBezTo>
                  <a:pt x="2449569" y="4007962"/>
                  <a:pt x="2423761" y="4070267"/>
                  <a:pt x="2377823" y="4116206"/>
                </a:cubicBezTo>
                <a:cubicBezTo>
                  <a:pt x="2331885" y="4162144"/>
                  <a:pt x="2269579" y="4187952"/>
                  <a:pt x="2204612" y="4187952"/>
                </a:cubicBezTo>
                <a:lnTo>
                  <a:pt x="244957" y="4187952"/>
                </a:lnTo>
                <a:cubicBezTo>
                  <a:pt x="179990" y="4187952"/>
                  <a:pt x="117685" y="4162144"/>
                  <a:pt x="71746" y="4116206"/>
                </a:cubicBezTo>
                <a:cubicBezTo>
                  <a:pt x="25808" y="4070268"/>
                  <a:pt x="0" y="4007962"/>
                  <a:pt x="0" y="3942995"/>
                </a:cubicBezTo>
                <a:lnTo>
                  <a:pt x="0" y="24495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1285" tIns="201285" rIns="201285" bIns="201285" numCol="1" spcCol="1270" anchor="ctr" anchorCtr="0">
            <a:noAutofit/>
          </a:bodyPr>
          <a:lstStyle/>
          <a:p>
            <a:pPr lvl="0" algn="justLow" defTabSz="1511300" rtl="1">
              <a:spcBef>
                <a:spcPct val="0"/>
              </a:spcBef>
              <a:spcAft>
                <a:spcPct val="35000"/>
              </a:spcAft>
            </a:pPr>
            <a:r>
              <a:rPr lang="ar-SA" sz="3400" kern="1200" dirty="0" smtClean="0">
                <a:cs typeface="B Nazanin" pitchFamily="2" charset="-78"/>
              </a:rPr>
              <a:t>بین شركت‌های مختلف ایجاد هم‌آوایی و هم‌</a:t>
            </a:r>
            <a:r>
              <a:rPr lang="fa-IR" sz="3400" kern="1200" dirty="0" smtClean="0">
                <a:cs typeface="B Nazanin" pitchFamily="2" charset="-78"/>
              </a:rPr>
              <a:t>افز</a:t>
            </a:r>
            <a:r>
              <a:rPr lang="ar-SA" sz="3400" kern="1200" dirty="0" smtClean="0">
                <a:cs typeface="B Nazanin" pitchFamily="2" charset="-78"/>
              </a:rPr>
              <a:t>ایی می‌كنند</a:t>
            </a:r>
            <a:r>
              <a:rPr lang="fa-IR" sz="3400" kern="1200" dirty="0" smtClean="0">
                <a:cs typeface="B Nazanin" pitchFamily="2" charset="-78"/>
              </a:rPr>
              <a:t>.</a:t>
            </a:r>
            <a:r>
              <a:rPr lang="en-US" sz="3400" kern="1200" dirty="0" smtClean="0">
                <a:cs typeface="B Nazanin" pitchFamily="2" charset="-78"/>
              </a:rPr>
              <a:t> </a:t>
            </a:r>
            <a:endParaRPr lang="fa-IR" sz="34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سرمایه‌گذاری در حق مالی خصوصی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3640007" y="2808237"/>
            <a:ext cx="1909705" cy="1909705"/>
          </a:xfrm>
          <a:custGeom>
            <a:avLst/>
            <a:gdLst>
              <a:gd name="connsiteX0" fmla="*/ 0 w 1909705"/>
              <a:gd name="connsiteY0" fmla="*/ 954853 h 1909705"/>
              <a:gd name="connsiteX1" fmla="*/ 279671 w 1909705"/>
              <a:gd name="connsiteY1" fmla="*/ 279670 h 1909705"/>
              <a:gd name="connsiteX2" fmla="*/ 954855 w 1909705"/>
              <a:gd name="connsiteY2" fmla="*/ 1 h 1909705"/>
              <a:gd name="connsiteX3" fmla="*/ 1630038 w 1909705"/>
              <a:gd name="connsiteY3" fmla="*/ 279672 h 1909705"/>
              <a:gd name="connsiteX4" fmla="*/ 1909707 w 1909705"/>
              <a:gd name="connsiteY4" fmla="*/ 954856 h 1909705"/>
              <a:gd name="connsiteX5" fmla="*/ 1630037 w 1909705"/>
              <a:gd name="connsiteY5" fmla="*/ 1630039 h 1909705"/>
              <a:gd name="connsiteX6" fmla="*/ 954854 w 1909705"/>
              <a:gd name="connsiteY6" fmla="*/ 1909709 h 1909705"/>
              <a:gd name="connsiteX7" fmla="*/ 279671 w 1909705"/>
              <a:gd name="connsiteY7" fmla="*/ 1630038 h 1909705"/>
              <a:gd name="connsiteX8" fmla="*/ 2 w 1909705"/>
              <a:gd name="connsiteY8" fmla="*/ 954854 h 1909705"/>
              <a:gd name="connsiteX9" fmla="*/ 0 w 1909705"/>
              <a:gd name="connsiteY9" fmla="*/ 954853 h 190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9705" h="1909705">
                <a:moveTo>
                  <a:pt x="0" y="954853"/>
                </a:moveTo>
                <a:cubicBezTo>
                  <a:pt x="0" y="701610"/>
                  <a:pt x="100601" y="458740"/>
                  <a:pt x="279671" y="279670"/>
                </a:cubicBezTo>
                <a:cubicBezTo>
                  <a:pt x="458741" y="100601"/>
                  <a:pt x="701612" y="1"/>
                  <a:pt x="954855" y="1"/>
                </a:cubicBezTo>
                <a:cubicBezTo>
                  <a:pt x="1208098" y="1"/>
                  <a:pt x="1450968" y="100602"/>
                  <a:pt x="1630038" y="279672"/>
                </a:cubicBezTo>
                <a:cubicBezTo>
                  <a:pt x="1809107" y="458742"/>
                  <a:pt x="1909707" y="701613"/>
                  <a:pt x="1909707" y="954856"/>
                </a:cubicBezTo>
                <a:cubicBezTo>
                  <a:pt x="1909707" y="1208099"/>
                  <a:pt x="1809107" y="1450970"/>
                  <a:pt x="1630037" y="1630039"/>
                </a:cubicBezTo>
                <a:cubicBezTo>
                  <a:pt x="1450967" y="1809109"/>
                  <a:pt x="1208096" y="1909709"/>
                  <a:pt x="954854" y="1909709"/>
                </a:cubicBezTo>
                <a:cubicBezTo>
                  <a:pt x="701611" y="1909709"/>
                  <a:pt x="458741" y="1809108"/>
                  <a:pt x="279671" y="1630038"/>
                </a:cubicBezTo>
                <a:cubicBezTo>
                  <a:pt x="100601" y="1450968"/>
                  <a:pt x="1" y="1208097"/>
                  <a:pt x="2" y="954854"/>
                </a:cubicBezTo>
                <a:cubicBezTo>
                  <a:pt x="1" y="954854"/>
                  <a:pt x="1" y="954853"/>
                  <a:pt x="0" y="954853"/>
                </a:cubicBez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1735" tIns="291735" rIns="291735" bIns="29173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 smtClean="0"/>
              <a:t>Private Equity Investing</a:t>
            </a:r>
            <a:endParaRPr lang="en-US" sz="1900" kern="1200" dirty="0"/>
          </a:p>
        </p:txBody>
      </p:sp>
      <p:sp>
        <p:nvSpPr>
          <p:cNvPr id="7" name="Left Arrow 6"/>
          <p:cNvSpPr/>
          <p:nvPr/>
        </p:nvSpPr>
        <p:spPr>
          <a:xfrm rot="12900000">
            <a:off x="2408895" y="2473750"/>
            <a:ext cx="1466484" cy="5442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634391" y="1599624"/>
            <a:ext cx="1814219" cy="1451375"/>
          </a:xfrm>
          <a:custGeom>
            <a:avLst/>
            <a:gdLst>
              <a:gd name="connsiteX0" fmla="*/ 0 w 1814219"/>
              <a:gd name="connsiteY0" fmla="*/ 145138 h 1451375"/>
              <a:gd name="connsiteX1" fmla="*/ 42510 w 1814219"/>
              <a:gd name="connsiteY1" fmla="*/ 42510 h 1451375"/>
              <a:gd name="connsiteX2" fmla="*/ 145138 w 1814219"/>
              <a:gd name="connsiteY2" fmla="*/ 0 h 1451375"/>
              <a:gd name="connsiteX3" fmla="*/ 1669081 w 1814219"/>
              <a:gd name="connsiteY3" fmla="*/ 0 h 1451375"/>
              <a:gd name="connsiteX4" fmla="*/ 1771709 w 1814219"/>
              <a:gd name="connsiteY4" fmla="*/ 42510 h 1451375"/>
              <a:gd name="connsiteX5" fmla="*/ 1814219 w 1814219"/>
              <a:gd name="connsiteY5" fmla="*/ 145138 h 1451375"/>
              <a:gd name="connsiteX6" fmla="*/ 1814219 w 1814219"/>
              <a:gd name="connsiteY6" fmla="*/ 1306237 h 1451375"/>
              <a:gd name="connsiteX7" fmla="*/ 1771709 w 1814219"/>
              <a:gd name="connsiteY7" fmla="*/ 1408865 h 1451375"/>
              <a:gd name="connsiteX8" fmla="*/ 1669081 w 1814219"/>
              <a:gd name="connsiteY8" fmla="*/ 1451375 h 1451375"/>
              <a:gd name="connsiteX9" fmla="*/ 145138 w 1814219"/>
              <a:gd name="connsiteY9" fmla="*/ 1451375 h 1451375"/>
              <a:gd name="connsiteX10" fmla="*/ 42510 w 1814219"/>
              <a:gd name="connsiteY10" fmla="*/ 1408865 h 1451375"/>
              <a:gd name="connsiteX11" fmla="*/ 0 w 1814219"/>
              <a:gd name="connsiteY11" fmla="*/ 1306237 h 1451375"/>
              <a:gd name="connsiteX12" fmla="*/ 0 w 1814219"/>
              <a:gd name="connsiteY12" fmla="*/ 145138 h 145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219" h="1451375">
                <a:moveTo>
                  <a:pt x="0" y="145138"/>
                </a:moveTo>
                <a:cubicBezTo>
                  <a:pt x="0" y="106645"/>
                  <a:pt x="15291" y="69729"/>
                  <a:pt x="42510" y="42510"/>
                </a:cubicBezTo>
                <a:cubicBezTo>
                  <a:pt x="69729" y="15291"/>
                  <a:pt x="106645" y="0"/>
                  <a:pt x="145138" y="0"/>
                </a:cubicBezTo>
                <a:lnTo>
                  <a:pt x="1669081" y="0"/>
                </a:lnTo>
                <a:cubicBezTo>
                  <a:pt x="1707574" y="0"/>
                  <a:pt x="1744490" y="15291"/>
                  <a:pt x="1771709" y="42510"/>
                </a:cubicBezTo>
                <a:cubicBezTo>
                  <a:pt x="1798928" y="69729"/>
                  <a:pt x="1814219" y="106645"/>
                  <a:pt x="1814219" y="145138"/>
                </a:cubicBezTo>
                <a:lnTo>
                  <a:pt x="1814219" y="1306237"/>
                </a:lnTo>
                <a:cubicBezTo>
                  <a:pt x="1814219" y="1344730"/>
                  <a:pt x="1798928" y="1381646"/>
                  <a:pt x="1771709" y="1408865"/>
                </a:cubicBezTo>
                <a:cubicBezTo>
                  <a:pt x="1744490" y="1436084"/>
                  <a:pt x="1707574" y="1451375"/>
                  <a:pt x="1669081" y="1451375"/>
                </a:cubicBezTo>
                <a:lnTo>
                  <a:pt x="145138" y="1451375"/>
                </a:lnTo>
                <a:cubicBezTo>
                  <a:pt x="106645" y="1451375"/>
                  <a:pt x="69729" y="1436084"/>
                  <a:pt x="42510" y="1408865"/>
                </a:cubicBezTo>
                <a:cubicBezTo>
                  <a:pt x="15291" y="1381646"/>
                  <a:pt x="0" y="1344730"/>
                  <a:pt x="0" y="1306237"/>
                </a:cubicBezTo>
                <a:lnTo>
                  <a:pt x="0" y="145138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6324" tIns="86324" rIns="86324" bIns="86324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300" kern="1200" dirty="0" smtClean="0"/>
              <a:t>سرمایه‌گذاری در </a:t>
            </a:r>
            <a:r>
              <a:rPr lang="fa-IR" sz="2300" kern="1200" dirty="0" smtClean="0"/>
              <a:t>طرح‌های خطرپذیر</a:t>
            </a:r>
            <a:endParaRPr lang="fa-IR" sz="2300" kern="1200" dirty="0"/>
          </a:p>
        </p:txBody>
      </p:sp>
      <p:sp>
        <p:nvSpPr>
          <p:cNvPr id="9" name="Left Arrow 8"/>
          <p:cNvSpPr/>
          <p:nvPr/>
        </p:nvSpPr>
        <p:spPr>
          <a:xfrm rot="16200000">
            <a:off x="3861617" y="1717510"/>
            <a:ext cx="1466484" cy="5442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3687750" y="530713"/>
            <a:ext cx="1814219" cy="1451375"/>
          </a:xfrm>
          <a:custGeom>
            <a:avLst/>
            <a:gdLst>
              <a:gd name="connsiteX0" fmla="*/ 0 w 1814219"/>
              <a:gd name="connsiteY0" fmla="*/ 145138 h 1451375"/>
              <a:gd name="connsiteX1" fmla="*/ 42510 w 1814219"/>
              <a:gd name="connsiteY1" fmla="*/ 42510 h 1451375"/>
              <a:gd name="connsiteX2" fmla="*/ 145138 w 1814219"/>
              <a:gd name="connsiteY2" fmla="*/ 0 h 1451375"/>
              <a:gd name="connsiteX3" fmla="*/ 1669081 w 1814219"/>
              <a:gd name="connsiteY3" fmla="*/ 0 h 1451375"/>
              <a:gd name="connsiteX4" fmla="*/ 1771709 w 1814219"/>
              <a:gd name="connsiteY4" fmla="*/ 42510 h 1451375"/>
              <a:gd name="connsiteX5" fmla="*/ 1814219 w 1814219"/>
              <a:gd name="connsiteY5" fmla="*/ 145138 h 1451375"/>
              <a:gd name="connsiteX6" fmla="*/ 1814219 w 1814219"/>
              <a:gd name="connsiteY6" fmla="*/ 1306237 h 1451375"/>
              <a:gd name="connsiteX7" fmla="*/ 1771709 w 1814219"/>
              <a:gd name="connsiteY7" fmla="*/ 1408865 h 1451375"/>
              <a:gd name="connsiteX8" fmla="*/ 1669081 w 1814219"/>
              <a:gd name="connsiteY8" fmla="*/ 1451375 h 1451375"/>
              <a:gd name="connsiteX9" fmla="*/ 145138 w 1814219"/>
              <a:gd name="connsiteY9" fmla="*/ 1451375 h 1451375"/>
              <a:gd name="connsiteX10" fmla="*/ 42510 w 1814219"/>
              <a:gd name="connsiteY10" fmla="*/ 1408865 h 1451375"/>
              <a:gd name="connsiteX11" fmla="*/ 0 w 1814219"/>
              <a:gd name="connsiteY11" fmla="*/ 1306237 h 1451375"/>
              <a:gd name="connsiteX12" fmla="*/ 0 w 1814219"/>
              <a:gd name="connsiteY12" fmla="*/ 145138 h 145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219" h="1451375">
                <a:moveTo>
                  <a:pt x="0" y="145138"/>
                </a:moveTo>
                <a:cubicBezTo>
                  <a:pt x="0" y="106645"/>
                  <a:pt x="15291" y="69729"/>
                  <a:pt x="42510" y="42510"/>
                </a:cubicBezTo>
                <a:cubicBezTo>
                  <a:pt x="69729" y="15291"/>
                  <a:pt x="106645" y="0"/>
                  <a:pt x="145138" y="0"/>
                </a:cubicBezTo>
                <a:lnTo>
                  <a:pt x="1669081" y="0"/>
                </a:lnTo>
                <a:cubicBezTo>
                  <a:pt x="1707574" y="0"/>
                  <a:pt x="1744490" y="15291"/>
                  <a:pt x="1771709" y="42510"/>
                </a:cubicBezTo>
                <a:cubicBezTo>
                  <a:pt x="1798928" y="69729"/>
                  <a:pt x="1814219" y="106645"/>
                  <a:pt x="1814219" y="145138"/>
                </a:cubicBezTo>
                <a:lnTo>
                  <a:pt x="1814219" y="1306237"/>
                </a:lnTo>
                <a:cubicBezTo>
                  <a:pt x="1814219" y="1344730"/>
                  <a:pt x="1798928" y="1381646"/>
                  <a:pt x="1771709" y="1408865"/>
                </a:cubicBezTo>
                <a:cubicBezTo>
                  <a:pt x="1744490" y="1436084"/>
                  <a:pt x="1707574" y="1451375"/>
                  <a:pt x="1669081" y="1451375"/>
                </a:cubicBezTo>
                <a:lnTo>
                  <a:pt x="145138" y="1451375"/>
                </a:lnTo>
                <a:cubicBezTo>
                  <a:pt x="106645" y="1451375"/>
                  <a:pt x="69729" y="1436084"/>
                  <a:pt x="42510" y="1408865"/>
                </a:cubicBezTo>
                <a:cubicBezTo>
                  <a:pt x="15291" y="1381646"/>
                  <a:pt x="0" y="1344730"/>
                  <a:pt x="0" y="1306237"/>
                </a:cubicBezTo>
                <a:lnTo>
                  <a:pt x="0" y="145138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6324" tIns="86324" rIns="86324" bIns="86324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300" kern="1200" dirty="0" smtClean="0"/>
              <a:t>سرمایه‌گذاری‌</a:t>
            </a:r>
            <a:r>
              <a:rPr lang="fa-IR" sz="2300" kern="1200" dirty="0" smtClean="0"/>
              <a:t> برای</a:t>
            </a:r>
            <a:r>
              <a:rPr lang="ar-SA" sz="2300" kern="1200" dirty="0" smtClean="0"/>
              <a:t> </a:t>
            </a:r>
            <a:r>
              <a:rPr lang="fa-IR" sz="2300" kern="1200" dirty="0" smtClean="0"/>
              <a:t>تملک شرکت‌ها </a:t>
            </a:r>
            <a:endParaRPr lang="fa-IR" sz="2300" kern="1200" dirty="0"/>
          </a:p>
        </p:txBody>
      </p:sp>
      <p:sp>
        <p:nvSpPr>
          <p:cNvPr id="11" name="Left Arrow 10"/>
          <p:cNvSpPr/>
          <p:nvPr/>
        </p:nvSpPr>
        <p:spPr>
          <a:xfrm rot="19500000">
            <a:off x="5314339" y="2473750"/>
            <a:ext cx="1466484" cy="5442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5741108" y="1599624"/>
            <a:ext cx="1814219" cy="1451375"/>
          </a:xfrm>
          <a:custGeom>
            <a:avLst/>
            <a:gdLst>
              <a:gd name="connsiteX0" fmla="*/ 0 w 1814219"/>
              <a:gd name="connsiteY0" fmla="*/ 145138 h 1451375"/>
              <a:gd name="connsiteX1" fmla="*/ 42510 w 1814219"/>
              <a:gd name="connsiteY1" fmla="*/ 42510 h 1451375"/>
              <a:gd name="connsiteX2" fmla="*/ 145138 w 1814219"/>
              <a:gd name="connsiteY2" fmla="*/ 0 h 1451375"/>
              <a:gd name="connsiteX3" fmla="*/ 1669081 w 1814219"/>
              <a:gd name="connsiteY3" fmla="*/ 0 h 1451375"/>
              <a:gd name="connsiteX4" fmla="*/ 1771709 w 1814219"/>
              <a:gd name="connsiteY4" fmla="*/ 42510 h 1451375"/>
              <a:gd name="connsiteX5" fmla="*/ 1814219 w 1814219"/>
              <a:gd name="connsiteY5" fmla="*/ 145138 h 1451375"/>
              <a:gd name="connsiteX6" fmla="*/ 1814219 w 1814219"/>
              <a:gd name="connsiteY6" fmla="*/ 1306237 h 1451375"/>
              <a:gd name="connsiteX7" fmla="*/ 1771709 w 1814219"/>
              <a:gd name="connsiteY7" fmla="*/ 1408865 h 1451375"/>
              <a:gd name="connsiteX8" fmla="*/ 1669081 w 1814219"/>
              <a:gd name="connsiteY8" fmla="*/ 1451375 h 1451375"/>
              <a:gd name="connsiteX9" fmla="*/ 145138 w 1814219"/>
              <a:gd name="connsiteY9" fmla="*/ 1451375 h 1451375"/>
              <a:gd name="connsiteX10" fmla="*/ 42510 w 1814219"/>
              <a:gd name="connsiteY10" fmla="*/ 1408865 h 1451375"/>
              <a:gd name="connsiteX11" fmla="*/ 0 w 1814219"/>
              <a:gd name="connsiteY11" fmla="*/ 1306237 h 1451375"/>
              <a:gd name="connsiteX12" fmla="*/ 0 w 1814219"/>
              <a:gd name="connsiteY12" fmla="*/ 145138 h 145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219" h="1451375">
                <a:moveTo>
                  <a:pt x="0" y="145138"/>
                </a:moveTo>
                <a:cubicBezTo>
                  <a:pt x="0" y="106645"/>
                  <a:pt x="15291" y="69729"/>
                  <a:pt x="42510" y="42510"/>
                </a:cubicBezTo>
                <a:cubicBezTo>
                  <a:pt x="69729" y="15291"/>
                  <a:pt x="106645" y="0"/>
                  <a:pt x="145138" y="0"/>
                </a:cubicBezTo>
                <a:lnTo>
                  <a:pt x="1669081" y="0"/>
                </a:lnTo>
                <a:cubicBezTo>
                  <a:pt x="1707574" y="0"/>
                  <a:pt x="1744490" y="15291"/>
                  <a:pt x="1771709" y="42510"/>
                </a:cubicBezTo>
                <a:cubicBezTo>
                  <a:pt x="1798928" y="69729"/>
                  <a:pt x="1814219" y="106645"/>
                  <a:pt x="1814219" y="145138"/>
                </a:cubicBezTo>
                <a:lnTo>
                  <a:pt x="1814219" y="1306237"/>
                </a:lnTo>
                <a:cubicBezTo>
                  <a:pt x="1814219" y="1344730"/>
                  <a:pt x="1798928" y="1381646"/>
                  <a:pt x="1771709" y="1408865"/>
                </a:cubicBezTo>
                <a:cubicBezTo>
                  <a:pt x="1744490" y="1436084"/>
                  <a:pt x="1707574" y="1451375"/>
                  <a:pt x="1669081" y="1451375"/>
                </a:cubicBezTo>
                <a:lnTo>
                  <a:pt x="145138" y="1451375"/>
                </a:lnTo>
                <a:cubicBezTo>
                  <a:pt x="106645" y="1451375"/>
                  <a:pt x="69729" y="1436084"/>
                  <a:pt x="42510" y="1408865"/>
                </a:cubicBezTo>
                <a:cubicBezTo>
                  <a:pt x="15291" y="1381646"/>
                  <a:pt x="0" y="1344730"/>
                  <a:pt x="0" y="1306237"/>
                </a:cubicBezTo>
                <a:lnTo>
                  <a:pt x="0" y="145138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6324" tIns="86324" rIns="86324" bIns="86324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300" kern="1200" dirty="0" smtClean="0"/>
              <a:t>سرمایه‌گذاری</a:t>
            </a:r>
            <a:r>
              <a:rPr lang="fa-IR" sz="2300" kern="1200" dirty="0" smtClean="0"/>
              <a:t> در فرودگاه، بزرگراه و ...</a:t>
            </a:r>
            <a:endParaRPr lang="fa-IR" sz="23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3083</TotalTime>
  <Words>1057</Words>
  <Application>Microsoft Office PowerPoint</Application>
  <PresentationFormat>On-screen Show (4:3)</PresentationFormat>
  <Paragraphs>190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تأمین مالی طرح‌های خطر‌پذیر   </vt:lpstr>
      <vt:lpstr>سرمایۀ خطرپذیر</vt:lpstr>
      <vt:lpstr>تأمین‌کنندگان مالی طرح‌های خطرپذیر </vt:lpstr>
      <vt:lpstr>سرمایه‌گذار طرح خطرپذیر Venture Capitalist) )</vt:lpstr>
      <vt:lpstr>ویژگی‌های VCt</vt:lpstr>
      <vt:lpstr>ویژگی‌های VCt</vt:lpstr>
      <vt:lpstr>ویژگی‌های VCt</vt:lpstr>
      <vt:lpstr>صندوق‌های طرح خطرپذیر</vt:lpstr>
      <vt:lpstr>سرمایه‌گذاری در حق مالی خصوصی</vt:lpstr>
      <vt:lpstr>تأمین مالی PEF </vt:lpstr>
      <vt:lpstr>نمونۀ شركت‌های دریافت‌كنندۀ VC</vt:lpstr>
      <vt:lpstr>حوزه‌‌های سرمایه‌گذاری VC</vt:lpstr>
      <vt:lpstr>مرحلۀ سرمایه‌گذاری</vt:lpstr>
      <vt:lpstr>صندوق‌های طرح خطرپذیر</vt:lpstr>
      <vt:lpstr>دورۀ سرمایه‌گذاری</vt:lpstr>
      <vt:lpstr>انواع شرکت‌های VC</vt:lpstr>
      <vt:lpstr>انواع شرکت‌های VC</vt:lpstr>
      <vt:lpstr>حوزه‌های تفاوت اشکال حقوقی و سازمانی مختلف</vt:lpstr>
      <vt:lpstr>شکل غالب سازمانی</vt:lpstr>
      <vt:lpstr>Corporate Venturing</vt:lpstr>
      <vt:lpstr>گردآوری وجوه</vt:lpstr>
      <vt:lpstr>اصطلاحات مهم VC</vt:lpstr>
      <vt:lpstr>ویژگی‌های VC در ایران</vt:lpstr>
      <vt:lpstr>Slide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مقدمه‌ای بر امور مالی</dc:title>
  <dc:creator>Maysam Radpour</dc:creator>
  <cp:lastModifiedBy>radpour</cp:lastModifiedBy>
  <cp:revision>215</cp:revision>
  <dcterms:created xsi:type="dcterms:W3CDTF">2009-11-01T12:52:48Z</dcterms:created>
  <dcterms:modified xsi:type="dcterms:W3CDTF">2010-11-15T05:21:44Z</dcterms:modified>
</cp:coreProperties>
</file>